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8" r:id="rId2"/>
    <p:sldId id="266" r:id="rId3"/>
    <p:sldId id="259" r:id="rId4"/>
    <p:sldId id="289" r:id="rId5"/>
    <p:sldId id="290" r:id="rId6"/>
    <p:sldId id="291" r:id="rId7"/>
    <p:sldId id="292" r:id="rId8"/>
    <p:sldId id="293" r:id="rId9"/>
    <p:sldId id="294" r:id="rId10"/>
    <p:sldId id="280" r:id="rId11"/>
    <p:sldId id="285" r:id="rId12"/>
    <p:sldId id="286" r:id="rId13"/>
    <p:sldId id="296" r:id="rId14"/>
    <p:sldId id="295" r:id="rId15"/>
    <p:sldId id="283" r:id="rId16"/>
    <p:sldId id="279" r:id="rId17"/>
    <p:sldId id="299" r:id="rId18"/>
    <p:sldId id="300" r:id="rId19"/>
    <p:sldId id="301" r:id="rId20"/>
    <p:sldId id="302" r:id="rId21"/>
    <p:sldId id="303" r:id="rId22"/>
    <p:sldId id="304" r:id="rId23"/>
    <p:sldId id="305" r:id="rId24"/>
    <p:sldId id="306" r:id="rId25"/>
    <p:sldId id="307" r:id="rId26"/>
    <p:sldId id="297" r:id="rId27"/>
    <p:sldId id="309" r:id="rId28"/>
    <p:sldId id="310" r:id="rId29"/>
    <p:sldId id="311" r:id="rId30"/>
    <p:sldId id="312" r:id="rId31"/>
    <p:sldId id="313" r:id="rId32"/>
    <p:sldId id="314" r:id="rId33"/>
    <p:sldId id="315" r:id="rId34"/>
    <p:sldId id="316" r:id="rId35"/>
    <p:sldId id="337" r:id="rId36"/>
    <p:sldId id="338" r:id="rId37"/>
    <p:sldId id="317" r:id="rId38"/>
    <p:sldId id="318" r:id="rId39"/>
    <p:sldId id="321" r:id="rId40"/>
    <p:sldId id="319" r:id="rId41"/>
    <p:sldId id="320" r:id="rId42"/>
    <p:sldId id="322" r:id="rId43"/>
    <p:sldId id="323" r:id="rId44"/>
    <p:sldId id="324" r:id="rId45"/>
    <p:sldId id="325" r:id="rId46"/>
    <p:sldId id="326" r:id="rId47"/>
    <p:sldId id="328" r:id="rId48"/>
    <p:sldId id="329" r:id="rId49"/>
    <p:sldId id="330" r:id="rId50"/>
    <p:sldId id="331" r:id="rId51"/>
    <p:sldId id="333" r:id="rId52"/>
    <p:sldId id="334" r:id="rId53"/>
    <p:sldId id="335" r:id="rId54"/>
    <p:sldId id="336" r:id="rId55"/>
    <p:sldId id="308" r:id="rId56"/>
    <p:sldId id="288"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2EA202-3C21-D94E-81F8-383C0CB766DB}">
          <p14:sldIdLst>
            <p14:sldId id="258"/>
          </p14:sldIdLst>
        </p14:section>
        <p14:section name="无标题节" id="{7F9DBBA9-7A2A-E140-81C6-6683700F6D2B}">
          <p14:sldIdLst>
            <p14:sldId id="266"/>
            <p14:sldId id="259"/>
            <p14:sldId id="289"/>
            <p14:sldId id="290"/>
            <p14:sldId id="291"/>
            <p14:sldId id="292"/>
            <p14:sldId id="293"/>
            <p14:sldId id="294"/>
            <p14:sldId id="280"/>
            <p14:sldId id="285"/>
            <p14:sldId id="286"/>
            <p14:sldId id="296"/>
            <p14:sldId id="295"/>
            <p14:sldId id="283"/>
            <p14:sldId id="279"/>
            <p14:sldId id="299"/>
            <p14:sldId id="300"/>
            <p14:sldId id="301"/>
            <p14:sldId id="302"/>
            <p14:sldId id="303"/>
            <p14:sldId id="304"/>
            <p14:sldId id="305"/>
            <p14:sldId id="306"/>
            <p14:sldId id="307"/>
            <p14:sldId id="297"/>
            <p14:sldId id="309"/>
            <p14:sldId id="310"/>
            <p14:sldId id="311"/>
            <p14:sldId id="312"/>
            <p14:sldId id="313"/>
            <p14:sldId id="314"/>
            <p14:sldId id="315"/>
            <p14:sldId id="316"/>
            <p14:sldId id="337"/>
            <p14:sldId id="338"/>
            <p14:sldId id="317"/>
            <p14:sldId id="318"/>
            <p14:sldId id="321"/>
            <p14:sldId id="319"/>
            <p14:sldId id="320"/>
            <p14:sldId id="322"/>
            <p14:sldId id="323"/>
            <p14:sldId id="324"/>
            <p14:sldId id="325"/>
            <p14:sldId id="326"/>
            <p14:sldId id="328"/>
            <p14:sldId id="329"/>
            <p14:sldId id="330"/>
            <p14:sldId id="331"/>
            <p14:sldId id="333"/>
            <p14:sldId id="334"/>
            <p14:sldId id="335"/>
            <p14:sldId id="336"/>
            <p14:sldId id="30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9"/>
    <p:restoredTop sz="63032"/>
  </p:normalViewPr>
  <p:slideViewPr>
    <p:cSldViewPr snapToGrid="0" snapToObjects="1">
      <p:cViewPr varScale="1">
        <p:scale>
          <a:sx n="61" d="100"/>
          <a:sy n="61" d="100"/>
        </p:scale>
        <p:origin x="20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3546E-20F6-7649-A9A4-4E4A245D3E82}" type="datetimeFigureOut">
              <a:rPr kumimoji="1" lang="zh-CN" altLang="en-US" smtClean="0"/>
              <a:t>2020/4/19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E57A1-C481-6944-857F-EAC8E932B5ED}" type="slidenum">
              <a:rPr kumimoji="1" lang="zh-CN" altLang="en-US" smtClean="0"/>
              <a:t>‹#›</a:t>
            </a:fld>
            <a:endParaRPr kumimoji="1" lang="zh-CN" altLang="en-US"/>
          </a:p>
        </p:txBody>
      </p:sp>
    </p:spTree>
    <p:extLst>
      <p:ext uri="{BB962C8B-B14F-4D97-AF65-F5344CB8AC3E}">
        <p14:creationId xmlns:p14="http://schemas.microsoft.com/office/powerpoint/2010/main" val="361461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二叉树是递归定义的</a:t>
            </a:r>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12</a:t>
            </a:fld>
            <a:endParaRPr kumimoji="1" lang="zh-CN" altLang="en-US"/>
          </a:p>
        </p:txBody>
      </p:sp>
    </p:spTree>
    <p:extLst>
      <p:ext uri="{BB962C8B-B14F-4D97-AF65-F5344CB8AC3E}">
        <p14:creationId xmlns:p14="http://schemas.microsoft.com/office/powerpoint/2010/main" val="4200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33</a:t>
            </a:fld>
            <a:endParaRPr kumimoji="1" lang="zh-CN" altLang="en-US"/>
          </a:p>
        </p:txBody>
      </p:sp>
    </p:spTree>
    <p:extLst>
      <p:ext uri="{BB962C8B-B14F-4D97-AF65-F5344CB8AC3E}">
        <p14:creationId xmlns:p14="http://schemas.microsoft.com/office/powerpoint/2010/main" val="81804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34</a:t>
            </a:fld>
            <a:endParaRPr kumimoji="1" lang="zh-CN" altLang="en-US"/>
          </a:p>
        </p:txBody>
      </p:sp>
    </p:spTree>
    <p:extLst>
      <p:ext uri="{BB962C8B-B14F-4D97-AF65-F5344CB8AC3E}">
        <p14:creationId xmlns:p14="http://schemas.microsoft.com/office/powerpoint/2010/main" val="266387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35</a:t>
            </a:fld>
            <a:endParaRPr kumimoji="1" lang="zh-CN" altLang="en-US"/>
          </a:p>
        </p:txBody>
      </p:sp>
    </p:spTree>
    <p:extLst>
      <p:ext uri="{BB962C8B-B14F-4D97-AF65-F5344CB8AC3E}">
        <p14:creationId xmlns:p14="http://schemas.microsoft.com/office/powerpoint/2010/main" val="305829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36</a:t>
            </a:fld>
            <a:endParaRPr kumimoji="1" lang="zh-CN" altLang="en-US"/>
          </a:p>
        </p:txBody>
      </p:sp>
    </p:spTree>
    <p:extLst>
      <p:ext uri="{BB962C8B-B14F-4D97-AF65-F5344CB8AC3E}">
        <p14:creationId xmlns:p14="http://schemas.microsoft.com/office/powerpoint/2010/main" val="212282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37</a:t>
            </a:fld>
            <a:endParaRPr kumimoji="1" lang="zh-CN" altLang="en-US"/>
          </a:p>
        </p:txBody>
      </p:sp>
    </p:spTree>
    <p:extLst>
      <p:ext uri="{BB962C8B-B14F-4D97-AF65-F5344CB8AC3E}">
        <p14:creationId xmlns:p14="http://schemas.microsoft.com/office/powerpoint/2010/main" val="2582461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38</a:t>
            </a:fld>
            <a:endParaRPr kumimoji="1" lang="zh-CN" altLang="en-US"/>
          </a:p>
        </p:txBody>
      </p:sp>
    </p:spTree>
    <p:extLst>
      <p:ext uri="{BB962C8B-B14F-4D97-AF65-F5344CB8AC3E}">
        <p14:creationId xmlns:p14="http://schemas.microsoft.com/office/powerpoint/2010/main" val="362559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39</a:t>
            </a:fld>
            <a:endParaRPr kumimoji="1" lang="zh-CN" altLang="en-US"/>
          </a:p>
        </p:txBody>
      </p:sp>
    </p:spTree>
    <p:extLst>
      <p:ext uri="{BB962C8B-B14F-4D97-AF65-F5344CB8AC3E}">
        <p14:creationId xmlns:p14="http://schemas.microsoft.com/office/powerpoint/2010/main" val="304789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40</a:t>
            </a:fld>
            <a:endParaRPr kumimoji="1" lang="zh-CN" altLang="en-US"/>
          </a:p>
        </p:txBody>
      </p:sp>
    </p:spTree>
    <p:extLst>
      <p:ext uri="{BB962C8B-B14F-4D97-AF65-F5344CB8AC3E}">
        <p14:creationId xmlns:p14="http://schemas.microsoft.com/office/powerpoint/2010/main" val="2329743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41</a:t>
            </a:fld>
            <a:endParaRPr kumimoji="1" lang="zh-CN" altLang="en-US"/>
          </a:p>
        </p:txBody>
      </p:sp>
    </p:spTree>
    <p:extLst>
      <p:ext uri="{BB962C8B-B14F-4D97-AF65-F5344CB8AC3E}">
        <p14:creationId xmlns:p14="http://schemas.microsoft.com/office/powerpoint/2010/main" val="3857970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42</a:t>
            </a:fld>
            <a:endParaRPr kumimoji="1" lang="zh-CN" altLang="en-US"/>
          </a:p>
        </p:txBody>
      </p:sp>
    </p:spTree>
    <p:extLst>
      <p:ext uri="{BB962C8B-B14F-4D97-AF65-F5344CB8AC3E}">
        <p14:creationId xmlns:p14="http://schemas.microsoft.com/office/powerpoint/2010/main" val="815792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另一个例子：狗会叫，猫会叫，鸭子也会叫，那他们可以抽象成 一个动物对象，这个动物对象有叫这个动作，但至于具体如何叫，就不是抽象数据模型的职责了，而是具体数据类型的职责</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16</a:t>
            </a:fld>
            <a:endParaRPr kumimoji="1" lang="zh-CN" altLang="en-US"/>
          </a:p>
        </p:txBody>
      </p:sp>
    </p:spTree>
    <p:extLst>
      <p:ext uri="{BB962C8B-B14F-4D97-AF65-F5344CB8AC3E}">
        <p14:creationId xmlns:p14="http://schemas.microsoft.com/office/powerpoint/2010/main" val="416711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43</a:t>
            </a:fld>
            <a:endParaRPr kumimoji="1" lang="zh-CN" altLang="en-US"/>
          </a:p>
        </p:txBody>
      </p:sp>
    </p:spTree>
    <p:extLst>
      <p:ext uri="{BB962C8B-B14F-4D97-AF65-F5344CB8AC3E}">
        <p14:creationId xmlns:p14="http://schemas.microsoft.com/office/powerpoint/2010/main" val="5625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44</a:t>
            </a:fld>
            <a:endParaRPr kumimoji="1" lang="zh-CN" altLang="en-US"/>
          </a:p>
        </p:txBody>
      </p:sp>
    </p:spTree>
    <p:extLst>
      <p:ext uri="{BB962C8B-B14F-4D97-AF65-F5344CB8AC3E}">
        <p14:creationId xmlns:p14="http://schemas.microsoft.com/office/powerpoint/2010/main" val="2009247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45</a:t>
            </a:fld>
            <a:endParaRPr kumimoji="1" lang="zh-CN" altLang="en-US"/>
          </a:p>
        </p:txBody>
      </p:sp>
    </p:spTree>
    <p:extLst>
      <p:ext uri="{BB962C8B-B14F-4D97-AF65-F5344CB8AC3E}">
        <p14:creationId xmlns:p14="http://schemas.microsoft.com/office/powerpoint/2010/main" val="2116935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46</a:t>
            </a:fld>
            <a:endParaRPr kumimoji="1" lang="zh-CN" altLang="en-US"/>
          </a:p>
        </p:txBody>
      </p:sp>
    </p:spTree>
    <p:extLst>
      <p:ext uri="{BB962C8B-B14F-4D97-AF65-F5344CB8AC3E}">
        <p14:creationId xmlns:p14="http://schemas.microsoft.com/office/powerpoint/2010/main" val="2019810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47</a:t>
            </a:fld>
            <a:endParaRPr kumimoji="1" lang="zh-CN" altLang="en-US"/>
          </a:p>
        </p:txBody>
      </p:sp>
    </p:spTree>
    <p:extLst>
      <p:ext uri="{BB962C8B-B14F-4D97-AF65-F5344CB8AC3E}">
        <p14:creationId xmlns:p14="http://schemas.microsoft.com/office/powerpoint/2010/main" val="2674919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48</a:t>
            </a:fld>
            <a:endParaRPr kumimoji="1" lang="zh-CN" altLang="en-US"/>
          </a:p>
        </p:txBody>
      </p:sp>
    </p:spTree>
    <p:extLst>
      <p:ext uri="{BB962C8B-B14F-4D97-AF65-F5344CB8AC3E}">
        <p14:creationId xmlns:p14="http://schemas.microsoft.com/office/powerpoint/2010/main" val="724864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49</a:t>
            </a:fld>
            <a:endParaRPr kumimoji="1" lang="zh-CN" altLang="en-US"/>
          </a:p>
        </p:txBody>
      </p:sp>
    </p:spTree>
    <p:extLst>
      <p:ext uri="{BB962C8B-B14F-4D97-AF65-F5344CB8AC3E}">
        <p14:creationId xmlns:p14="http://schemas.microsoft.com/office/powerpoint/2010/main" val="2110666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50</a:t>
            </a:fld>
            <a:endParaRPr kumimoji="1" lang="zh-CN" altLang="en-US"/>
          </a:p>
        </p:txBody>
      </p:sp>
    </p:spTree>
    <p:extLst>
      <p:ext uri="{BB962C8B-B14F-4D97-AF65-F5344CB8AC3E}">
        <p14:creationId xmlns:p14="http://schemas.microsoft.com/office/powerpoint/2010/main" val="3142474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51</a:t>
            </a:fld>
            <a:endParaRPr kumimoji="1" lang="zh-CN" altLang="en-US"/>
          </a:p>
        </p:txBody>
      </p:sp>
    </p:spTree>
    <p:extLst>
      <p:ext uri="{BB962C8B-B14F-4D97-AF65-F5344CB8AC3E}">
        <p14:creationId xmlns:p14="http://schemas.microsoft.com/office/powerpoint/2010/main" val="336059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52</a:t>
            </a:fld>
            <a:endParaRPr kumimoji="1" lang="zh-CN" altLang="en-US"/>
          </a:p>
        </p:txBody>
      </p:sp>
    </p:spTree>
    <p:extLst>
      <p:ext uri="{BB962C8B-B14F-4D97-AF65-F5344CB8AC3E}">
        <p14:creationId xmlns:p14="http://schemas.microsoft.com/office/powerpoint/2010/main" val="2750345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26</a:t>
            </a:fld>
            <a:endParaRPr kumimoji="1" lang="zh-CN" altLang="en-US"/>
          </a:p>
        </p:txBody>
      </p:sp>
    </p:spTree>
    <p:extLst>
      <p:ext uri="{BB962C8B-B14F-4D97-AF65-F5344CB8AC3E}">
        <p14:creationId xmlns:p14="http://schemas.microsoft.com/office/powerpoint/2010/main" val="1597854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53</a:t>
            </a:fld>
            <a:endParaRPr kumimoji="1" lang="zh-CN" altLang="en-US"/>
          </a:p>
        </p:txBody>
      </p:sp>
    </p:spTree>
    <p:extLst>
      <p:ext uri="{BB962C8B-B14F-4D97-AF65-F5344CB8AC3E}">
        <p14:creationId xmlns:p14="http://schemas.microsoft.com/office/powerpoint/2010/main" val="2902342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Microsoft YaHei" panose="020B0503020204020204" pitchFamily="34" charset="-122"/>
                <a:ea typeface="Microsoft YaHei" panose="020B0503020204020204" pitchFamily="34" charset="-122"/>
              </a:rPr>
              <a:t>如果考虑到带权重的结点，结点的带权的路径长度为从改结点到树根结点到树结点之间的路径长度与结点上权的乘积。树的带权路径长度为树中所有叶子结点的 带权路径长度之和。</a:t>
            </a:r>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54</a:t>
            </a:fld>
            <a:endParaRPr kumimoji="1" lang="zh-CN" altLang="en-US"/>
          </a:p>
        </p:txBody>
      </p:sp>
    </p:spTree>
    <p:extLst>
      <p:ext uri="{BB962C8B-B14F-4D97-AF65-F5344CB8AC3E}">
        <p14:creationId xmlns:p14="http://schemas.microsoft.com/office/powerpoint/2010/main" val="235807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55</a:t>
            </a:fld>
            <a:endParaRPr kumimoji="1" lang="zh-CN" altLang="en-US"/>
          </a:p>
        </p:txBody>
      </p:sp>
    </p:spTree>
    <p:extLst>
      <p:ext uri="{BB962C8B-B14F-4D97-AF65-F5344CB8AC3E}">
        <p14:creationId xmlns:p14="http://schemas.microsoft.com/office/powerpoint/2010/main" val="2321774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56</a:t>
            </a:fld>
            <a:endParaRPr kumimoji="1" lang="zh-CN" altLang="en-US"/>
          </a:p>
        </p:txBody>
      </p:sp>
    </p:spTree>
    <p:extLst>
      <p:ext uri="{BB962C8B-B14F-4D97-AF65-F5344CB8AC3E}">
        <p14:creationId xmlns:p14="http://schemas.microsoft.com/office/powerpoint/2010/main" val="381280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27</a:t>
            </a:fld>
            <a:endParaRPr kumimoji="1" lang="zh-CN" altLang="en-US"/>
          </a:p>
        </p:txBody>
      </p:sp>
    </p:spTree>
    <p:extLst>
      <p:ext uri="{BB962C8B-B14F-4D97-AF65-F5344CB8AC3E}">
        <p14:creationId xmlns:p14="http://schemas.microsoft.com/office/powerpoint/2010/main" val="258779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28</a:t>
            </a:fld>
            <a:endParaRPr kumimoji="1" lang="zh-CN" altLang="en-US"/>
          </a:p>
        </p:txBody>
      </p:sp>
    </p:spTree>
    <p:extLst>
      <p:ext uri="{BB962C8B-B14F-4D97-AF65-F5344CB8AC3E}">
        <p14:creationId xmlns:p14="http://schemas.microsoft.com/office/powerpoint/2010/main" val="375495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29</a:t>
            </a:fld>
            <a:endParaRPr kumimoji="1" lang="zh-CN" altLang="en-US"/>
          </a:p>
        </p:txBody>
      </p:sp>
    </p:spTree>
    <p:extLst>
      <p:ext uri="{BB962C8B-B14F-4D97-AF65-F5344CB8AC3E}">
        <p14:creationId xmlns:p14="http://schemas.microsoft.com/office/powerpoint/2010/main" val="144369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30</a:t>
            </a:fld>
            <a:endParaRPr kumimoji="1" lang="zh-CN" altLang="en-US"/>
          </a:p>
        </p:txBody>
      </p:sp>
    </p:spTree>
    <p:extLst>
      <p:ext uri="{BB962C8B-B14F-4D97-AF65-F5344CB8AC3E}">
        <p14:creationId xmlns:p14="http://schemas.microsoft.com/office/powerpoint/2010/main" val="300182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31</a:t>
            </a:fld>
            <a:endParaRPr kumimoji="1" lang="zh-CN" altLang="en-US"/>
          </a:p>
        </p:txBody>
      </p:sp>
    </p:spTree>
    <p:extLst>
      <p:ext uri="{BB962C8B-B14F-4D97-AF65-F5344CB8AC3E}">
        <p14:creationId xmlns:p14="http://schemas.microsoft.com/office/powerpoint/2010/main" val="278310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8E57A1-C481-6944-857F-EAC8E932B5ED}" type="slidenum">
              <a:rPr kumimoji="1" lang="zh-CN" altLang="en-US" smtClean="0"/>
              <a:t>32</a:t>
            </a:fld>
            <a:endParaRPr kumimoji="1" lang="zh-CN" altLang="en-US"/>
          </a:p>
        </p:txBody>
      </p:sp>
    </p:spTree>
    <p:extLst>
      <p:ext uri="{BB962C8B-B14F-4D97-AF65-F5344CB8AC3E}">
        <p14:creationId xmlns:p14="http://schemas.microsoft.com/office/powerpoint/2010/main" val="63922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985E7-AD5F-3443-8BB8-066DBE30AD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2B2CBD-0FC4-3740-A613-AB7C49B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BBB39B-099A-AC4C-A764-5CFC611AF3F7}"/>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C3D2BBC2-7964-964F-8BF9-F3989B2B12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033C90-A51C-1141-89C2-007DE3F884D6}"/>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40176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C5051-4D33-D245-9A58-1FAAF9B67BC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D678C-829A-3B42-8594-9185B5614EC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6D5765-7915-6E4B-BCBD-3755176BD77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78114BEC-EBA0-5248-8408-11F81ED002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A15DA3-296D-4D48-A221-CDEE3E5F7DD7}"/>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881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EE393-BBF1-C744-BE5C-C9514841B9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48D564-48A2-B049-AFA1-310ED30FEDC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F2BC9C1-97AF-E341-B299-23BA7B941080}"/>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4A64BF9F-C28A-934B-A0CB-D63D7BBC6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541ADA-BA2D-5A49-8DBD-7FDBCBA02C6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57066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8F6C4-8876-B04C-A968-60A25A865B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933AA-7949-DA45-8483-815D70FB346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206F07E-E9C8-DF4F-811B-D33F817350E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FF07EAEA-C9E3-194D-9670-61A498284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0BA323-77EB-E344-B990-98358B8F0AD9}"/>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02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EB8CC-9B16-5B47-8646-688D9AD7A4A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0AF32D-FE45-B840-A45B-9F6BC17FF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A4D500E-0FFC-624C-979F-64B74E8946E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9CCD6219-859B-2C4F-AAE5-F528699FBE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AB5A8-E384-D742-8E54-9D03D564D2AC}"/>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01170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DAB73-EAEC-034A-9850-98D1F0729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F2BC799-2889-7C42-B591-61B1C8CFA32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4BE2DE6-F13A-9F4D-938E-BF6C35645CC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F98024A-9026-374A-9835-0921E9EA0B45}"/>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3612FA65-A95A-8D42-8FF6-73019793C9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AF21F13-F798-9F4F-97E0-3FAF1DE42B22}"/>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78755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4F6E-2DA7-6845-8B7A-1BB71524C9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5DD0D5-B856-1841-9B26-823A07572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A7975FD-F7B8-AA46-AB0A-7A4DD13C260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647B958-00CA-A341-B59E-756A79F9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ABC66-C7BD-DF46-ABD6-7CE34DF19F3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2CC4104-9AD5-584F-86AE-4156E0AF6286}"/>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8" name="页脚占位符 7">
            <a:extLst>
              <a:ext uri="{FF2B5EF4-FFF2-40B4-BE49-F238E27FC236}">
                <a16:creationId xmlns:a16="http://schemas.microsoft.com/office/drawing/2014/main" id="{D574BB21-8115-8342-B618-1B1CB257A5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08F2E7-D748-7947-895B-85B583E38F81}"/>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397211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A26DC-7E91-6149-8A18-CB0C58A1A3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C57088E-D40C-F045-A780-7DFF2B6613EC}"/>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4" name="页脚占位符 3">
            <a:extLst>
              <a:ext uri="{FF2B5EF4-FFF2-40B4-BE49-F238E27FC236}">
                <a16:creationId xmlns:a16="http://schemas.microsoft.com/office/drawing/2014/main" id="{BACD306C-29A0-0045-9C38-BA6B0C5A507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2ED1B5-616B-8046-BC0D-CDEC1F906D64}"/>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429110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2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EC01B-2BE2-1042-B066-B7D57FA4B5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C8FA9F5-DE12-6E41-9F1B-007593FDF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B46BBB9-02CE-6E44-B3AF-C7A83FDC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7B0F8E-DE15-BE49-AF57-244E4414D10A}"/>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5D620EDC-8FB3-F84C-830F-00394D1F8E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AC8968-C125-9247-B429-F6A3A40FC480}"/>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97880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1D079-429A-6A45-8CDD-CCECB97E46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B0CA4F-9514-0F4E-9682-E4ACCC9BA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842C43-F2AA-2444-BF8A-3E1AB31E0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9649E7-08E4-4242-8CAE-AC76E4D5DB8D}"/>
              </a:ext>
            </a:extLst>
          </p:cNvPr>
          <p:cNvSpPr>
            <a:spLocks noGrp="1"/>
          </p:cNvSpPr>
          <p:nvPr>
            <p:ph type="dt" sz="half" idx="10"/>
          </p:nvPr>
        </p:nvSpPr>
        <p:spPr/>
        <p:txBody>
          <a:bodyPr/>
          <a:lstStyle/>
          <a:p>
            <a:fld id="{1C49BB65-7B3F-4D4E-A397-BBFD82890A5A}" type="datetimeFigureOut">
              <a:rPr kumimoji="1" lang="zh-CN" altLang="en-US" smtClean="0"/>
              <a:t>2020/4/19</a:t>
            </a:fld>
            <a:endParaRPr kumimoji="1" lang="zh-CN" altLang="en-US"/>
          </a:p>
        </p:txBody>
      </p:sp>
      <p:sp>
        <p:nvSpPr>
          <p:cNvPr id="6" name="页脚占位符 5">
            <a:extLst>
              <a:ext uri="{FF2B5EF4-FFF2-40B4-BE49-F238E27FC236}">
                <a16:creationId xmlns:a16="http://schemas.microsoft.com/office/drawing/2014/main" id="{7CDB62DF-5A2F-DA49-9173-97EB4515321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FB3A4E-450D-9B48-BB40-F6EA89E7B625}"/>
              </a:ext>
            </a:extLst>
          </p:cNvPr>
          <p:cNvSpPr>
            <a:spLocks noGrp="1"/>
          </p:cNvSpPr>
          <p:nvPr>
            <p:ph type="sldNum" sz="quarter" idx="12"/>
          </p:nvPr>
        </p:nvSpPr>
        <p:spPr/>
        <p:txBody>
          <a:body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287445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4CD426-84E5-8849-9DD7-FDE666C14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D420EFB-1FAF-FA4F-9215-EE73958A6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5F518-E84F-1943-82BB-BBB66058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9BB65-7B3F-4D4E-A397-BBFD82890A5A}" type="datetimeFigureOut">
              <a:rPr kumimoji="1" lang="zh-CN" altLang="en-US" smtClean="0"/>
              <a:t>2020/4/19</a:t>
            </a:fld>
            <a:endParaRPr kumimoji="1" lang="zh-CN" altLang="en-US"/>
          </a:p>
        </p:txBody>
      </p:sp>
      <p:sp>
        <p:nvSpPr>
          <p:cNvPr id="5" name="页脚占位符 4">
            <a:extLst>
              <a:ext uri="{FF2B5EF4-FFF2-40B4-BE49-F238E27FC236}">
                <a16:creationId xmlns:a16="http://schemas.microsoft.com/office/drawing/2014/main" id="{A9A0857A-C26A-6948-A4AD-80020C676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CD047B8-469F-ED4E-9078-E1AF4277B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91BE3-A09C-B74C-8EDD-D19B1FF70090}" type="slidenum">
              <a:rPr kumimoji="1" lang="zh-CN" altLang="en-US" smtClean="0"/>
              <a:t>‹#›</a:t>
            </a:fld>
            <a:endParaRPr kumimoji="1" lang="zh-CN" altLang="en-US"/>
          </a:p>
        </p:txBody>
      </p:sp>
    </p:spTree>
    <p:extLst>
      <p:ext uri="{BB962C8B-B14F-4D97-AF65-F5344CB8AC3E}">
        <p14:creationId xmlns:p14="http://schemas.microsoft.com/office/powerpoint/2010/main" val="152007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FCDB2B-2A29-6F48-BC50-9F60F3C62818}"/>
              </a:ext>
            </a:extLst>
          </p:cNvPr>
          <p:cNvSpPr txBox="1"/>
          <p:nvPr/>
        </p:nvSpPr>
        <p:spPr>
          <a:xfrm>
            <a:off x="2033847" y="1969299"/>
            <a:ext cx="7758546" cy="1200329"/>
          </a:xfrm>
          <a:prstGeom prst="rect">
            <a:avLst/>
          </a:prstGeom>
          <a:noFill/>
        </p:spPr>
        <p:txBody>
          <a:bodyPr wrap="square" rtlCol="0">
            <a:spAutoFit/>
          </a:bodyPr>
          <a:lstStyle/>
          <a:p>
            <a:pPr algn="ctr"/>
            <a:r>
              <a:rPr kumimoji="1" lang="zh-CN" altLang="en-US" sz="7200" dirty="0">
                <a:latin typeface="Microsoft YaHei" panose="020B0503020204020204" pitchFamily="34" charset="-122"/>
                <a:ea typeface="Microsoft YaHei" panose="020B0503020204020204" pitchFamily="34" charset="-122"/>
              </a:rPr>
              <a:t>数据结构</a:t>
            </a:r>
          </a:p>
        </p:txBody>
      </p:sp>
      <p:sp>
        <p:nvSpPr>
          <p:cNvPr id="3" name="文本框 2">
            <a:extLst>
              <a:ext uri="{FF2B5EF4-FFF2-40B4-BE49-F238E27FC236}">
                <a16:creationId xmlns:a16="http://schemas.microsoft.com/office/drawing/2014/main" id="{8A127D42-A344-F84F-ACAF-337DAB666471}"/>
              </a:ext>
            </a:extLst>
          </p:cNvPr>
          <p:cNvSpPr txBox="1"/>
          <p:nvPr/>
        </p:nvSpPr>
        <p:spPr>
          <a:xfrm>
            <a:off x="8249055" y="5155661"/>
            <a:ext cx="3942945" cy="1219784"/>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医学信息工程  叶寒锋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err="1">
                <a:latin typeface="Microsoft YaHei" panose="020B0503020204020204" pitchFamily="34" charset="-122"/>
                <a:ea typeface="Microsoft YaHei" panose="020B0503020204020204" pitchFamily="34" charset="-122"/>
              </a:rPr>
              <a:t>E-mail:zjyesir@yeah.net</a:t>
            </a:r>
            <a:endParaRPr kumimoji="1" lang="en-US" altLang="zh-CN" sz="2400" dirty="0">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4A64C46-B417-4845-ADDE-3A369FD9E238}"/>
              </a:ext>
            </a:extLst>
          </p:cNvPr>
          <p:cNvSpPr txBox="1"/>
          <p:nvPr/>
        </p:nvSpPr>
        <p:spPr>
          <a:xfrm>
            <a:off x="1700784" y="3518102"/>
            <a:ext cx="8503920" cy="707886"/>
          </a:xfrm>
          <a:prstGeom prst="rect">
            <a:avLst/>
          </a:prstGeom>
          <a:noFill/>
        </p:spPr>
        <p:txBody>
          <a:bodyPr wrap="square" rtlCol="0">
            <a:spAutoFit/>
          </a:bodyPr>
          <a:lstStyle/>
          <a:p>
            <a:pPr algn="ct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8</a:t>
            </a:r>
            <a:r>
              <a:rPr kumimoji="1" lang="zh-CN" altLang="en-US" sz="4000" dirty="0">
                <a:latin typeface="Microsoft YaHei" panose="020B0503020204020204" pitchFamily="34" charset="-122"/>
                <a:ea typeface="Microsoft YaHei" panose="020B0503020204020204" pitchFamily="34" charset="-122"/>
              </a:rPr>
              <a:t>节课 树和二叉树</a:t>
            </a:r>
          </a:p>
        </p:txBody>
      </p:sp>
      <p:pic>
        <p:nvPicPr>
          <p:cNvPr id="5" name="图片 2">
            <a:extLst>
              <a:ext uri="{FF2B5EF4-FFF2-40B4-BE49-F238E27FC236}">
                <a16:creationId xmlns:a16="http://schemas.microsoft.com/office/drawing/2014/main" id="{C4D11263-438B-FC45-915A-7FA88EA8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818" t="9651" r="2068" b="9219"/>
          <a:stretch>
            <a:fillRect/>
          </a:stretch>
        </p:blipFill>
        <p:spPr bwMode="auto">
          <a:xfrm>
            <a:off x="9186863" y="0"/>
            <a:ext cx="3005137" cy="782637"/>
          </a:xfrm>
          <a:prstGeom prst="rect">
            <a:avLst/>
          </a:prstGeom>
          <a:solidFill>
            <a:schemeClr val="accent1"/>
          </a:solidFill>
          <a:ln>
            <a:noFill/>
          </a:ln>
        </p:spPr>
      </p:pic>
    </p:spTree>
    <p:extLst>
      <p:ext uri="{BB962C8B-B14F-4D97-AF65-F5344CB8AC3E}">
        <p14:creationId xmlns:p14="http://schemas.microsoft.com/office/powerpoint/2010/main" val="11268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2.</a:t>
            </a:r>
            <a:r>
              <a:rPr kumimoji="1" lang="zh-CN" altLang="en-US" sz="4800" dirty="0">
                <a:latin typeface="Microsoft YaHei" panose="020B0503020204020204" pitchFamily="34" charset="-122"/>
                <a:ea typeface="Microsoft YaHei" panose="020B0503020204020204" pitchFamily="34" charset="-122"/>
              </a:rPr>
              <a:t>树的抽象数据类型</a:t>
            </a:r>
          </a:p>
        </p:txBody>
      </p:sp>
      <p:pic>
        <p:nvPicPr>
          <p:cNvPr id="4" name="图片 3">
            <a:extLst>
              <a:ext uri="{FF2B5EF4-FFF2-40B4-BE49-F238E27FC236}">
                <a16:creationId xmlns:a16="http://schemas.microsoft.com/office/drawing/2014/main" id="{083FC24B-95BC-704B-9595-5BD356FCBBF4}"/>
              </a:ext>
            </a:extLst>
          </p:cNvPr>
          <p:cNvPicPr>
            <a:picLocks noChangeAspect="1"/>
          </p:cNvPicPr>
          <p:nvPr/>
        </p:nvPicPr>
        <p:blipFill>
          <a:blip r:embed="rId3"/>
          <a:stretch>
            <a:fillRect/>
          </a:stretch>
        </p:blipFill>
        <p:spPr>
          <a:xfrm>
            <a:off x="2920134" y="1540004"/>
            <a:ext cx="6351732" cy="5317996"/>
          </a:xfrm>
          <a:prstGeom prst="rect">
            <a:avLst/>
          </a:prstGeom>
        </p:spPr>
      </p:pic>
    </p:spTree>
    <p:extLst>
      <p:ext uri="{BB962C8B-B14F-4D97-AF65-F5344CB8AC3E}">
        <p14:creationId xmlns:p14="http://schemas.microsoft.com/office/powerpoint/2010/main" val="102228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0545"/>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3.</a:t>
            </a:r>
            <a:r>
              <a:rPr kumimoji="1" lang="zh-CN" altLang="en-US" sz="4800" dirty="0">
                <a:latin typeface="Microsoft YaHei" panose="020B0503020204020204" pitchFamily="34" charset="-122"/>
                <a:ea typeface="Microsoft YaHei" panose="020B0503020204020204" pitchFamily="34" charset="-122"/>
              </a:rPr>
              <a:t>树的顺序存储和链式存储。</a:t>
            </a:r>
          </a:p>
        </p:txBody>
      </p:sp>
      <p:sp>
        <p:nvSpPr>
          <p:cNvPr id="8" name="文本框 7">
            <a:extLst>
              <a:ext uri="{FF2B5EF4-FFF2-40B4-BE49-F238E27FC236}">
                <a16:creationId xmlns:a16="http://schemas.microsoft.com/office/drawing/2014/main" id="{75D7D6ED-43A8-DC4B-84B6-AB03F6270117}"/>
              </a:ext>
            </a:extLst>
          </p:cNvPr>
          <p:cNvSpPr txBox="1"/>
          <p:nvPr/>
        </p:nvSpPr>
        <p:spPr>
          <a:xfrm>
            <a:off x="1610041" y="2576591"/>
            <a:ext cx="9873121" cy="1384995"/>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通过线性表，栈，队列的学习，我们都知道了每个结构都有</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种存储方式，树也不例外。具体如何存储，我们将以二叉树作为例子讲解。</a:t>
            </a:r>
          </a:p>
        </p:txBody>
      </p:sp>
    </p:spTree>
    <p:extLst>
      <p:ext uri="{BB962C8B-B14F-4D97-AF65-F5344CB8AC3E}">
        <p14:creationId xmlns:p14="http://schemas.microsoft.com/office/powerpoint/2010/main" val="26917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a:t>
            </a:r>
            <a:r>
              <a:rPr kumimoji="1" lang="zh-CN" altLang="en-US" sz="4800" dirty="0">
                <a:latin typeface="Microsoft YaHei" panose="020B0503020204020204" pitchFamily="34" charset="-122"/>
                <a:ea typeface="Microsoft YaHei" panose="020B0503020204020204" pitchFamily="34" charset="-122"/>
              </a:rPr>
              <a:t>二叉树</a:t>
            </a:r>
          </a:p>
        </p:txBody>
      </p:sp>
      <p:sp>
        <p:nvSpPr>
          <p:cNvPr id="4" name="矩形 3">
            <a:extLst>
              <a:ext uri="{FF2B5EF4-FFF2-40B4-BE49-F238E27FC236}">
                <a16:creationId xmlns:a16="http://schemas.microsoft.com/office/drawing/2014/main" id="{CD5BE735-56FF-224F-8A63-135CB6B3434F}"/>
              </a:ext>
            </a:extLst>
          </p:cNvPr>
          <p:cNvSpPr/>
          <p:nvPr/>
        </p:nvSpPr>
        <p:spPr>
          <a:xfrm>
            <a:off x="557970" y="1970690"/>
            <a:ext cx="6096000" cy="3970318"/>
          </a:xfrm>
          <a:prstGeom prst="rect">
            <a:avLst/>
          </a:prstGeom>
        </p:spPr>
        <p:txBody>
          <a:bodyPr>
            <a:spAutoFit/>
          </a:bodyPr>
          <a:lstStyle/>
          <a:p>
            <a:r>
              <a:rPr lang="zh-CN" altLang="en-US" sz="2800" dirty="0">
                <a:latin typeface="微软雅黑" pitchFamily="34" charset="-122"/>
                <a:ea typeface="微软雅黑" pitchFamily="34" charset="-122"/>
              </a:rPr>
              <a:t>二叉树有如下特征：</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1.</a:t>
            </a:r>
            <a:r>
              <a:rPr lang="zh-CN" altLang="en-US" sz="2800" dirty="0">
                <a:latin typeface="微软雅黑" pitchFamily="34" charset="-122"/>
                <a:ea typeface="微软雅黑" pitchFamily="34" charset="-122"/>
              </a:rPr>
              <a:t>它可能是颗</a:t>
            </a:r>
            <a:r>
              <a:rPr lang="zh-CN" altLang="en-US" sz="2800" dirty="0">
                <a:solidFill>
                  <a:schemeClr val="accent2"/>
                </a:solidFill>
                <a:latin typeface="微软雅黑" pitchFamily="34" charset="-122"/>
                <a:ea typeface="微软雅黑" pitchFamily="34" charset="-122"/>
              </a:rPr>
              <a:t>空树</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2.</a:t>
            </a:r>
            <a:r>
              <a:rPr lang="zh-CN" altLang="en-US" sz="2800" dirty="0">
                <a:latin typeface="微软雅黑" pitchFamily="34" charset="-122"/>
                <a:ea typeface="微软雅黑" pitchFamily="34" charset="-122"/>
              </a:rPr>
              <a:t>只有一个</a:t>
            </a:r>
            <a:r>
              <a:rPr lang="zh-CN" altLang="en-US" sz="2800" dirty="0">
                <a:solidFill>
                  <a:schemeClr val="accent2"/>
                </a:solidFill>
                <a:latin typeface="微软雅黑" pitchFamily="34" charset="-122"/>
                <a:ea typeface="微软雅黑" pitchFamily="34" charset="-122"/>
              </a:rPr>
              <a:t>根结点</a:t>
            </a:r>
            <a:endParaRPr lang="en-US" altLang="zh-CN" sz="2800" dirty="0">
              <a:solidFill>
                <a:schemeClr val="accent2"/>
              </a:solidFill>
              <a:latin typeface="微软雅黑" pitchFamily="34" charset="-122"/>
              <a:ea typeface="微软雅黑" pitchFamily="34" charset="-122"/>
            </a:endParaRPr>
          </a:p>
          <a:p>
            <a:r>
              <a:rPr lang="en-US" altLang="zh-CN" sz="2800" dirty="0">
                <a:latin typeface="微软雅黑" pitchFamily="34" charset="-122"/>
                <a:ea typeface="微软雅黑" pitchFamily="34" charset="-122"/>
              </a:rPr>
              <a:t>   3.</a:t>
            </a:r>
            <a:r>
              <a:rPr lang="zh-CN" altLang="en-US" sz="2800" dirty="0">
                <a:latin typeface="微软雅黑" pitchFamily="34" charset="-122"/>
                <a:ea typeface="微软雅黑" pitchFamily="34" charset="-122"/>
              </a:rPr>
              <a:t>任意一个结点，它的子树满足如下其中一个条件</a:t>
            </a:r>
            <a:r>
              <a:rPr lang="en-US" altLang="zh-CN" sz="2800" dirty="0">
                <a:latin typeface="微软雅黑" pitchFamily="34" charset="-122"/>
                <a:ea typeface="微软雅黑" pitchFamily="34" charset="-122"/>
              </a:rPr>
              <a:t>:</a:t>
            </a:r>
          </a:p>
          <a:p>
            <a:r>
              <a:rPr lang="zh-CN" altLang="en-US" sz="2800" dirty="0">
                <a:latin typeface="微软雅黑" pitchFamily="34" charset="-122"/>
                <a:ea typeface="微软雅黑" pitchFamily="34" charset="-122"/>
              </a:rPr>
              <a:t>      （</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）没有左右子树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）只有左子树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）只有由子树</a:t>
            </a:r>
            <a:endParaRPr lang="en-US" altLang="zh-CN" sz="2800" dirty="0">
              <a:latin typeface="微软雅黑" pitchFamily="34" charset="-122"/>
              <a:ea typeface="微软雅黑" pitchFamily="34" charset="-122"/>
            </a:endParaRPr>
          </a:p>
          <a:p>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）既有左子树，又有右子树</a:t>
            </a:r>
            <a:endParaRPr lang="en-US" altLang="zh-CN" sz="2800" dirty="0">
              <a:latin typeface="微软雅黑" pitchFamily="34" charset="-122"/>
              <a:ea typeface="微软雅黑" pitchFamily="34" charset="-122"/>
            </a:endParaRPr>
          </a:p>
        </p:txBody>
      </p:sp>
      <p:pic>
        <p:nvPicPr>
          <p:cNvPr id="5" name="Content Placeholder 4">
            <a:extLst>
              <a:ext uri="{FF2B5EF4-FFF2-40B4-BE49-F238E27FC236}">
                <a16:creationId xmlns:a16="http://schemas.microsoft.com/office/drawing/2014/main" id="{8C3F8198-CC09-5A41-894B-0A45F007C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70" y="1756583"/>
            <a:ext cx="5468792" cy="3933143"/>
          </a:xfrm>
          <a:prstGeom prst="rect">
            <a:avLst/>
          </a:prstGeom>
        </p:spPr>
      </p:pic>
    </p:spTree>
    <p:extLst>
      <p:ext uri="{BB962C8B-B14F-4D97-AF65-F5344CB8AC3E}">
        <p14:creationId xmlns:p14="http://schemas.microsoft.com/office/powerpoint/2010/main" val="19815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4.1</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斜树</a:t>
            </a:r>
          </a:p>
        </p:txBody>
      </p:sp>
      <p:sp>
        <p:nvSpPr>
          <p:cNvPr id="4" name="文本框 3">
            <a:extLst>
              <a:ext uri="{FF2B5EF4-FFF2-40B4-BE49-F238E27FC236}">
                <a16:creationId xmlns:a16="http://schemas.microsoft.com/office/drawing/2014/main" id="{93BC2B78-3062-A347-A860-1F9E28359BA3}"/>
              </a:ext>
            </a:extLst>
          </p:cNvPr>
          <p:cNvSpPr txBox="1"/>
          <p:nvPr/>
        </p:nvSpPr>
        <p:spPr>
          <a:xfrm>
            <a:off x="1018309" y="2514601"/>
            <a:ext cx="4447309" cy="2677656"/>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所有的结点都只有左子树 </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              </a:t>
            </a:r>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a:p>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6CDA66F-825C-2D4E-BBD1-10BF86D7C920}"/>
              </a:ext>
            </a:extLst>
          </p:cNvPr>
          <p:cNvPicPr>
            <a:picLocks noChangeAspect="1"/>
          </p:cNvPicPr>
          <p:nvPr/>
        </p:nvPicPr>
        <p:blipFill>
          <a:blip r:embed="rId3"/>
          <a:stretch>
            <a:fillRect/>
          </a:stretch>
        </p:blipFill>
        <p:spPr>
          <a:xfrm>
            <a:off x="1451265" y="3429000"/>
            <a:ext cx="3012363" cy="2677656"/>
          </a:xfrm>
          <a:prstGeom prst="rect">
            <a:avLst/>
          </a:prstGeom>
        </p:spPr>
      </p:pic>
      <p:pic>
        <p:nvPicPr>
          <p:cNvPr id="6" name="图片 5">
            <a:extLst>
              <a:ext uri="{FF2B5EF4-FFF2-40B4-BE49-F238E27FC236}">
                <a16:creationId xmlns:a16="http://schemas.microsoft.com/office/drawing/2014/main" id="{3C7A9065-7422-E140-B794-E321AC916CFE}"/>
              </a:ext>
            </a:extLst>
          </p:cNvPr>
          <p:cNvPicPr>
            <a:picLocks noChangeAspect="1"/>
          </p:cNvPicPr>
          <p:nvPr/>
        </p:nvPicPr>
        <p:blipFill>
          <a:blip r:embed="rId4"/>
          <a:stretch>
            <a:fillRect/>
          </a:stretch>
        </p:blipFill>
        <p:spPr>
          <a:xfrm>
            <a:off x="7728371" y="3356557"/>
            <a:ext cx="2739735" cy="2783223"/>
          </a:xfrm>
          <a:prstGeom prst="rect">
            <a:avLst/>
          </a:prstGeom>
        </p:spPr>
      </p:pic>
      <p:sp>
        <p:nvSpPr>
          <p:cNvPr id="7" name="文本框 6">
            <a:extLst>
              <a:ext uri="{FF2B5EF4-FFF2-40B4-BE49-F238E27FC236}">
                <a16:creationId xmlns:a16="http://schemas.microsoft.com/office/drawing/2014/main" id="{1B000C46-D8ED-8844-8AF9-71E72D656056}"/>
              </a:ext>
            </a:extLst>
          </p:cNvPr>
          <p:cNvSpPr txBox="1"/>
          <p:nvPr/>
        </p:nvSpPr>
        <p:spPr>
          <a:xfrm>
            <a:off x="7065817" y="2037547"/>
            <a:ext cx="4239491" cy="954107"/>
          </a:xfrm>
          <a:prstGeom prst="rect">
            <a:avLst/>
          </a:prstGeom>
          <a:noFill/>
        </p:spPr>
        <p:txBody>
          <a:bodyPr wrap="square" rtlCol="0">
            <a:spAutoFit/>
          </a:bodyPr>
          <a:lstStyle/>
          <a:p>
            <a:pPr lvl="0"/>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lvl="0"/>
            <a:r>
              <a:rPr kumimoji="1" lang="zh-CN" altLang="en-US" sz="2800" dirty="0">
                <a:solidFill>
                  <a:prstClr val="black"/>
                </a:solidFill>
                <a:latin typeface="Microsoft YaHei" panose="020B0503020204020204" pitchFamily="34" charset="-122"/>
                <a:ea typeface="Microsoft YaHei" panose="020B0503020204020204" pitchFamily="34" charset="-122"/>
              </a:rPr>
              <a:t>所有的结点都只有右子树</a:t>
            </a:r>
          </a:p>
        </p:txBody>
      </p:sp>
    </p:spTree>
    <p:extLst>
      <p:ext uri="{BB962C8B-B14F-4D97-AF65-F5344CB8AC3E}">
        <p14:creationId xmlns:p14="http://schemas.microsoft.com/office/powerpoint/2010/main" val="163007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4.2</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满二叉树</a:t>
            </a:r>
          </a:p>
        </p:txBody>
      </p:sp>
      <p:sp>
        <p:nvSpPr>
          <p:cNvPr id="4" name="文本框 3">
            <a:extLst>
              <a:ext uri="{FF2B5EF4-FFF2-40B4-BE49-F238E27FC236}">
                <a16:creationId xmlns:a16="http://schemas.microsoft.com/office/drawing/2014/main" id="{AE97B10F-2883-5E4C-B261-788ED8E2A88A}"/>
              </a:ext>
            </a:extLst>
          </p:cNvPr>
          <p:cNvSpPr txBox="1"/>
          <p:nvPr/>
        </p:nvSpPr>
        <p:spPr>
          <a:xfrm>
            <a:off x="1704108" y="2098963"/>
            <a:ext cx="6670963" cy="1135054"/>
          </a:xfrm>
          <a:prstGeom prst="rect">
            <a:avLst/>
          </a:prstGeom>
          <a:noFill/>
        </p:spPr>
        <p:txBody>
          <a:bodyPr wrap="square" rtlCol="0">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所有的非叶子结点都有左子树和右子树</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所有叶子结点都在同一层上</a:t>
            </a: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4841812E-9BFD-B043-97D1-3712297DE1AF}"/>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3990108" y="3429000"/>
            <a:ext cx="4568417" cy="3309389"/>
          </a:xfrm>
          <a:prstGeom prst="rect">
            <a:avLst/>
          </a:prstGeom>
        </p:spPr>
      </p:pic>
    </p:spTree>
    <p:extLst>
      <p:ext uri="{BB962C8B-B14F-4D97-AF65-F5344CB8AC3E}">
        <p14:creationId xmlns:p14="http://schemas.microsoft.com/office/powerpoint/2010/main" val="158379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562510"/>
            <a:ext cx="9067304"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4.3</a:t>
            </a:r>
            <a:r>
              <a:rPr kumimoji="1" lang="zh-CN" altLang="en-US" sz="4800" dirty="0">
                <a:latin typeface="Microsoft YaHei" panose="020B0503020204020204" pitchFamily="34" charset="-122"/>
                <a:ea typeface="Microsoft YaHei" panose="020B0503020204020204" pitchFamily="34" charset="-122"/>
              </a:rPr>
              <a:t> 特殊二叉树</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完全二叉树</a:t>
            </a: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1725370"/>
          </a:xfrm>
          <a:prstGeom prst="rect">
            <a:avLst/>
          </a:prstGeom>
        </p:spPr>
        <p:txBody>
          <a:bodyPr wrap="square">
            <a:spAutoFit/>
          </a:bodyPr>
          <a:lstStyle/>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叶子结点分布在最后两层</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2400" dirty="0">
                <a:latin typeface="Microsoft YaHei" panose="020B0503020204020204" pitchFamily="34" charset="-122"/>
                <a:ea typeface="Microsoft YaHei" panose="020B0503020204020204" pitchFamily="34" charset="-122"/>
              </a:rPr>
              <a:t>任意结点，若它的右子树的最大深度是 </a:t>
            </a:r>
            <a:r>
              <a:rPr lang="en-US" altLang="zh-CN" sz="2400" dirty="0">
                <a:latin typeface="Microsoft YaHei" panose="020B0503020204020204" pitchFamily="34" charset="-122"/>
                <a:ea typeface="Microsoft YaHei" panose="020B0503020204020204" pitchFamily="34" charset="-122"/>
              </a:rPr>
              <a:t>L,</a:t>
            </a:r>
            <a:r>
              <a:rPr lang="zh-CN" altLang="en-US" sz="2400" dirty="0">
                <a:latin typeface="Microsoft YaHei" panose="020B0503020204020204" pitchFamily="34" charset="-122"/>
                <a:ea typeface="Microsoft YaHei" panose="020B0503020204020204" pitchFamily="34" charset="-122"/>
              </a:rPr>
              <a:t>则它的左子树的最大深度为 </a:t>
            </a:r>
            <a:r>
              <a:rPr lang="en-US" altLang="zh-CN" sz="2400" dirty="0">
                <a:latin typeface="Microsoft YaHei" panose="020B0503020204020204" pitchFamily="34" charset="-122"/>
                <a:ea typeface="Microsoft YaHei" panose="020B0503020204020204" pitchFamily="34" charset="-122"/>
              </a:rPr>
              <a:t>L</a:t>
            </a:r>
            <a:r>
              <a:rPr lang="zh-CN" altLang="en-US" sz="2400" dirty="0">
                <a:latin typeface="Microsoft YaHei" panose="020B0503020204020204" pitchFamily="34" charset="-122"/>
                <a:ea typeface="Microsoft YaHei" panose="020B0503020204020204" pitchFamily="34" charset="-122"/>
              </a:rPr>
              <a:t>或者 </a:t>
            </a:r>
            <a:r>
              <a:rPr lang="en-US" altLang="zh-CN" sz="2400" dirty="0">
                <a:latin typeface="Microsoft YaHei" panose="020B0503020204020204" pitchFamily="34" charset="-122"/>
                <a:ea typeface="Microsoft YaHei" panose="020B0503020204020204" pitchFamily="34" charset="-122"/>
              </a:rPr>
              <a:t>L+1</a:t>
            </a:r>
          </a:p>
        </p:txBody>
      </p:sp>
      <p:pic>
        <p:nvPicPr>
          <p:cNvPr id="5" name="Content Placeholder 8">
            <a:extLst>
              <a:ext uri="{FF2B5EF4-FFF2-40B4-BE49-F238E27FC236}">
                <a16:creationId xmlns:a16="http://schemas.microsoft.com/office/drawing/2014/main" id="{FF4BB72D-D8C3-CE45-9B27-05F6FF1E5574}"/>
              </a:ext>
            </a:extLst>
          </p:cNvPr>
          <p:cNvPicPr>
            <a:picLocks noChangeAspect="1"/>
          </p:cNvPicPr>
          <p:nvPr/>
        </p:nvPicPr>
        <p:blipFill>
          <a:blip r:embed="rId3">
            <a:extLst>
              <a:ext uri="{28A0092B-C50C-407E-A947-70E740481C1C}">
                <a14:useLocalDpi xmlns:a14="http://schemas.microsoft.com/office/drawing/2010/main" val="0"/>
              </a:ext>
            </a:extLst>
          </a:blip>
          <a:srcRect l="49116"/>
          <a:stretch>
            <a:fillRect/>
          </a:stretch>
        </p:blipFill>
        <p:spPr>
          <a:xfrm>
            <a:off x="4204861" y="3424789"/>
            <a:ext cx="4544284" cy="3315166"/>
          </a:xfrm>
          <a:prstGeom prst="rect">
            <a:avLst/>
          </a:prstGeom>
        </p:spPr>
      </p:pic>
    </p:spTree>
    <p:extLst>
      <p:ext uri="{BB962C8B-B14F-4D97-AF65-F5344CB8AC3E}">
        <p14:creationId xmlns:p14="http://schemas.microsoft.com/office/powerpoint/2010/main" val="174261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图形 3" descr="有想法的人">
            <a:extLst>
              <a:ext uri="{FF2B5EF4-FFF2-40B4-BE49-F238E27FC236}">
                <a16:creationId xmlns:a16="http://schemas.microsoft.com/office/drawing/2014/main" id="{D4C3E558-BD42-8746-B66E-4F0C4FA44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27" y="2410691"/>
            <a:ext cx="914400" cy="914400"/>
          </a:xfrm>
          <a:prstGeom prst="rect">
            <a:avLst/>
          </a:prstGeom>
        </p:spPr>
      </p:pic>
      <p:sp>
        <p:nvSpPr>
          <p:cNvPr id="5" name="文本框 4">
            <a:extLst>
              <a:ext uri="{FF2B5EF4-FFF2-40B4-BE49-F238E27FC236}">
                <a16:creationId xmlns:a16="http://schemas.microsoft.com/office/drawing/2014/main" id="{3F538EE8-253B-6246-A04C-8B104DEBD97C}"/>
              </a:ext>
            </a:extLst>
          </p:cNvPr>
          <p:cNvSpPr txBox="1"/>
          <p:nvPr/>
        </p:nvSpPr>
        <p:spPr>
          <a:xfrm>
            <a:off x="3054928" y="2305615"/>
            <a:ext cx="8291945" cy="2246769"/>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在学习完二叉树之后，请编写程序判断一颗二叉树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是一棵左斜树？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是一棵右斜树？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满二叉树？</a:t>
            </a:r>
            <a:endParaRPr kumimoji="1" lang="en-US" altLang="zh-CN" sz="2800" dirty="0">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2800" dirty="0">
                <a:latin typeface="Microsoft YaHei" panose="020B0503020204020204" pitchFamily="34" charset="-122"/>
                <a:ea typeface="Microsoft YaHei" panose="020B0503020204020204" pitchFamily="34" charset="-122"/>
              </a:rPr>
              <a:t>完全二叉树？</a:t>
            </a:r>
          </a:p>
        </p:txBody>
      </p:sp>
    </p:spTree>
    <p:extLst>
      <p:ext uri="{BB962C8B-B14F-4D97-AF65-F5344CB8AC3E}">
        <p14:creationId xmlns:p14="http://schemas.microsoft.com/office/powerpoint/2010/main" val="33383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3905043"/>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在二叉树的第</a:t>
            </a:r>
            <a:r>
              <a:rPr lang="en-US" altLang="zh-CN" sz="2400" b="1" dirty="0" err="1">
                <a:latin typeface="Microsoft YaHei" panose="020B0503020204020204" pitchFamily="34" charset="-122"/>
                <a:ea typeface="Microsoft YaHei" panose="020B0503020204020204" pitchFamily="34" charset="-122"/>
              </a:rPr>
              <a:t>i</a:t>
            </a:r>
            <a:r>
              <a:rPr lang="zh-CN" altLang="en-US" sz="2400" b="1" dirty="0">
                <a:latin typeface="Microsoft YaHei" panose="020B0503020204020204" pitchFamily="34" charset="-122"/>
                <a:ea typeface="Microsoft YaHei" panose="020B0503020204020204" pitchFamily="34" charset="-122"/>
              </a:rPr>
              <a:t>层，最多有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i-1</a:t>
            </a:r>
            <a:r>
              <a:rPr lang="zh-CN" altLang="en-US" sz="2400" b="1" baseline="30000"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2</a:t>
            </a:r>
          </a:p>
          <a:p>
            <a:pPr>
              <a:lnSpc>
                <a:spcPct val="150000"/>
              </a:lnSpc>
            </a:pPr>
            <a:r>
              <a:rPr lang="zh-CN" altLang="en-US" sz="2400" dirty="0">
                <a:latin typeface="Microsoft YaHei" panose="020B0503020204020204" pitchFamily="34" charset="-122"/>
                <a:ea typeface="Microsoft YaHei" panose="020B0503020204020204" pitchFamily="34" charset="-122"/>
              </a:rPr>
              <a:t>第三层 </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en-US" altLang="zh-CN" sz="2400" dirty="0">
                <a:latin typeface="Microsoft YaHei" panose="020B0503020204020204" pitchFamily="34" charset="-122"/>
                <a:ea typeface="Microsoft YaHei" panose="020B0503020204020204" pitchFamily="34" charset="-122"/>
              </a:rPr>
              <a:t>…</a:t>
            </a:r>
          </a:p>
        </p:txBody>
      </p:sp>
      <p:pic>
        <p:nvPicPr>
          <p:cNvPr id="6" name="Content Placeholder 8">
            <a:extLst>
              <a:ext uri="{FF2B5EF4-FFF2-40B4-BE49-F238E27FC236}">
                <a16:creationId xmlns:a16="http://schemas.microsoft.com/office/drawing/2014/main" id="{8FB1A6D3-5C43-7445-9499-DB38593B1090}"/>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37978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931083"/>
            <a:ext cx="9431077" cy="5013039"/>
          </a:xfrm>
          <a:prstGeom prst="rect">
            <a:avLst/>
          </a:prstGeom>
        </p:spPr>
        <p:txBody>
          <a:bodyPr wrap="square">
            <a:spAutoFit/>
          </a:bodyPr>
          <a:lstStyle/>
          <a:p>
            <a:pPr marL="342900" indent="-342900">
              <a:lnSpc>
                <a:spcPct val="150000"/>
              </a:lnSpc>
              <a:buAutoNum type="arabicPeriod"/>
            </a:pPr>
            <a:r>
              <a:rPr lang="zh-CN" altLang="en-US" sz="2400" b="1" dirty="0">
                <a:latin typeface="Microsoft YaHei" panose="020B0503020204020204" pitchFamily="34" charset="-122"/>
                <a:ea typeface="Microsoft YaHei" panose="020B0503020204020204" pitchFamily="34" charset="-122"/>
              </a:rPr>
              <a:t>深度为</a:t>
            </a:r>
            <a:r>
              <a:rPr lang="en-US" altLang="zh-CN"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的二叉树，最多有</a:t>
            </a:r>
            <a:r>
              <a:rPr lang="en-US" altLang="zh-CN" sz="2400" b="1" dirty="0">
                <a:latin typeface="Microsoft YaHei" panose="020B0503020204020204" pitchFamily="34" charset="-122"/>
                <a:ea typeface="Microsoft YaHei" panose="020B0503020204020204" pitchFamily="34" charset="-122"/>
              </a:rPr>
              <a:t>2</a:t>
            </a:r>
            <a:r>
              <a:rPr lang="en-US" altLang="zh-CN" sz="2400" b="1" baseline="30000" dirty="0">
                <a:latin typeface="Microsoft YaHei" panose="020B0503020204020204" pitchFamily="34" charset="-122"/>
                <a:ea typeface="Microsoft YaHei" panose="020B0503020204020204" pitchFamily="34" charset="-122"/>
              </a:rPr>
              <a:t>k</a:t>
            </a: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个结点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例子：参照满二叉树</a:t>
            </a: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第一层 </a:t>
            </a:r>
            <a:r>
              <a:rPr lang="en-US" altLang="zh-CN" sz="2400" dirty="0">
                <a:latin typeface="Microsoft YaHei" panose="020B0503020204020204" pitchFamily="34" charset="-122"/>
                <a:ea typeface="Microsoft YaHei" panose="020B0503020204020204" pitchFamily="34" charset="-122"/>
              </a:rPr>
              <a:t>1</a:t>
            </a:r>
          </a:p>
          <a:p>
            <a:pPr>
              <a:lnSpc>
                <a:spcPct val="150000"/>
              </a:lnSpc>
            </a:pPr>
            <a:r>
              <a:rPr lang="zh-CN" altLang="en-US" sz="2400" dirty="0">
                <a:latin typeface="Microsoft YaHei" panose="020B0503020204020204" pitchFamily="34" charset="-122"/>
                <a:ea typeface="Microsoft YaHei" panose="020B0503020204020204" pitchFamily="34" charset="-122"/>
              </a:rPr>
              <a:t>第二层 </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=3</a:t>
            </a:r>
          </a:p>
          <a:p>
            <a:pPr>
              <a:lnSpc>
                <a:spcPct val="150000"/>
              </a:lnSpc>
            </a:pPr>
            <a:r>
              <a:rPr lang="zh-CN" altLang="en-US" sz="2400" dirty="0">
                <a:latin typeface="Microsoft YaHei" panose="020B0503020204020204" pitchFamily="34" charset="-122"/>
                <a:ea typeface="Microsoft YaHei" panose="020B0503020204020204" pitchFamily="34" charset="-122"/>
              </a:rPr>
              <a:t>第三层</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其实结果是等比数列的求和。</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pic>
        <p:nvPicPr>
          <p:cNvPr id="5" name="Content Placeholder 8">
            <a:extLst>
              <a:ext uri="{FF2B5EF4-FFF2-40B4-BE49-F238E27FC236}">
                <a16:creationId xmlns:a16="http://schemas.microsoft.com/office/drawing/2014/main" id="{A2CA486A-336E-3E49-9209-FA90661FE41B}"/>
              </a:ext>
            </a:extLst>
          </p:cNvPr>
          <p:cNvPicPr>
            <a:picLocks noChangeAspect="1"/>
          </p:cNvPicPr>
          <p:nvPr/>
        </p:nvPicPr>
        <p:blipFill>
          <a:blip r:embed="rId3">
            <a:extLst>
              <a:ext uri="{28A0092B-C50C-407E-A947-70E740481C1C}">
                <a14:useLocalDpi xmlns:a14="http://schemas.microsoft.com/office/drawing/2010/main" val="0"/>
              </a:ext>
            </a:extLst>
          </a:blip>
          <a:srcRect r="48756"/>
          <a:stretch>
            <a:fillRect/>
          </a:stretch>
        </p:blipFill>
        <p:spPr>
          <a:xfrm>
            <a:off x="7045035" y="2830391"/>
            <a:ext cx="4568417" cy="3309389"/>
          </a:xfrm>
          <a:prstGeom prst="rect">
            <a:avLst/>
          </a:prstGeom>
        </p:spPr>
      </p:pic>
    </p:spTree>
    <p:extLst>
      <p:ext uri="{BB962C8B-B14F-4D97-AF65-F5344CB8AC3E}">
        <p14:creationId xmlns:p14="http://schemas.microsoft.com/office/powerpoint/2010/main" val="655263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3</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888133"/>
            <a:ext cx="9093575" cy="2797048"/>
          </a:xfrm>
          <a:prstGeom prst="rect">
            <a:avLst/>
          </a:prstGeom>
        </p:spPr>
        <p:txBody>
          <a:bodyPr wrap="square">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对于一棵二叉树，叶子结点（度为</a:t>
            </a:r>
            <a:r>
              <a:rPr lang="en-US" altLang="zh-CN" sz="2400" b="1" dirty="0">
                <a:latin typeface="Microsoft YaHei" panose="020B0503020204020204" pitchFamily="34" charset="-122"/>
                <a:ea typeface="Microsoft YaHei" panose="020B0503020204020204" pitchFamily="34" charset="-122"/>
              </a:rPr>
              <a:t>0</a:t>
            </a:r>
            <a:r>
              <a:rPr lang="zh-CN" altLang="en-US" sz="2400" b="1" dirty="0">
                <a:latin typeface="Microsoft YaHei" panose="020B0503020204020204" pitchFamily="34" charset="-122"/>
                <a:ea typeface="Microsoft YaHei" panose="020B0503020204020204" pitchFamily="34" charset="-122"/>
              </a:rPr>
              <a:t>）数是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0</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 度为</a:t>
            </a: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的结点数是</a:t>
            </a:r>
            <a:r>
              <a:rPr lang="en-US" altLang="zh-CN" sz="2400" b="1" dirty="0">
                <a:latin typeface="Microsoft YaHei" panose="020B0503020204020204" pitchFamily="34" charset="-122"/>
                <a:ea typeface="Microsoft YaHei" panose="020B0503020204020204" pitchFamily="34" charset="-122"/>
              </a:rPr>
              <a:t>n</a:t>
            </a:r>
            <a:r>
              <a:rPr lang="en-US" altLang="zh-CN" sz="2400" b="1" baseline="-25000"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 那么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0</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zh-CN" altLang="en-US" sz="2400" dirty="0">
                <a:latin typeface="Microsoft YaHei" panose="020B0503020204020204" pitchFamily="34" charset="-122"/>
                <a:ea typeface="Microsoft YaHei" panose="020B0503020204020204" pitchFamily="34" charset="-122"/>
              </a:rPr>
              <a:t>总支数 </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其中下标</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表示度为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的结点数。</a:t>
            </a:r>
            <a:endParaRPr lang="en-US" altLang="zh-CN" sz="2400" baseline="-25000" dirty="0">
              <a:latin typeface="Microsoft YaHei" panose="020B0503020204020204" pitchFamily="34" charset="-122"/>
              <a:ea typeface="Microsoft YaHei" panose="020B0503020204020204" pitchFamily="34" charset="-122"/>
            </a:endParaRPr>
          </a:p>
          <a:p>
            <a:pPr marL="914400" lvl="1" indent="-457200">
              <a:lnSpc>
                <a:spcPct val="150000"/>
              </a:lnSpc>
              <a:buFont typeface="+mj-ea"/>
              <a:buAutoNum type="circleNumDbPlain"/>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两个等式合并一下就得出了</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+1</a:t>
            </a:r>
            <a:endParaRPr lang="en-US" altLang="zh-CN" sz="24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902E6F-8BE5-984B-876D-68B6231D69D1}"/>
              </a:ext>
            </a:extLst>
          </p:cNvPr>
          <p:cNvPicPr>
            <a:picLocks noChangeAspect="1"/>
          </p:cNvPicPr>
          <p:nvPr/>
        </p:nvPicPr>
        <p:blipFill>
          <a:blip r:embed="rId3"/>
          <a:stretch>
            <a:fillRect/>
          </a:stretch>
        </p:blipFill>
        <p:spPr>
          <a:xfrm>
            <a:off x="6997123" y="4319747"/>
            <a:ext cx="4889500" cy="2286000"/>
          </a:xfrm>
          <a:prstGeom prst="rect">
            <a:avLst/>
          </a:prstGeom>
        </p:spPr>
      </p:pic>
    </p:spTree>
    <p:extLst>
      <p:ext uri="{BB962C8B-B14F-4D97-AF65-F5344CB8AC3E}">
        <p14:creationId xmlns:p14="http://schemas.microsoft.com/office/powerpoint/2010/main" val="428269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520000" y="720000"/>
            <a:ext cx="7735824"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这节课讲啥？</a:t>
            </a:r>
          </a:p>
        </p:txBody>
      </p:sp>
      <p:sp>
        <p:nvSpPr>
          <p:cNvPr id="8" name="文本框 7">
            <a:extLst>
              <a:ext uri="{FF2B5EF4-FFF2-40B4-BE49-F238E27FC236}">
                <a16:creationId xmlns:a16="http://schemas.microsoft.com/office/drawing/2014/main" id="{B294230C-E86E-7247-BAC6-5F43DED3D0AF}"/>
              </a:ext>
            </a:extLst>
          </p:cNvPr>
          <p:cNvSpPr txBox="1"/>
          <p:nvPr/>
        </p:nvSpPr>
        <p:spPr>
          <a:xfrm>
            <a:off x="2118840" y="1317081"/>
            <a:ext cx="8538144" cy="7634050"/>
          </a:xfrm>
          <a:prstGeom prst="rect">
            <a:avLst/>
          </a:prstGeom>
          <a:noFill/>
        </p:spPr>
        <p:txBody>
          <a:bodyPr wrap="square" tIns="360000" bIns="360000" rtlCol="0">
            <a:spAutoFit/>
          </a:bodyPr>
          <a:lstStyle/>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树及相关概念</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树的抽象结构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树的存储结构</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二叉树定义和性质</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spcBef>
                <a:spcPts val="100"/>
              </a:spcBef>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二叉树的存储结构</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顺序存储和链式存储</a:t>
            </a:r>
          </a:p>
          <a:p>
            <a:pPr marL="571500" indent="-571500">
              <a:lnSpc>
                <a:spcPct val="150000"/>
              </a:lnSpc>
              <a:buFont typeface="Wingdings" pitchFamily="2" charset="2"/>
              <a:buChar char="Ø"/>
            </a:pPr>
            <a:r>
              <a:rPr kumimoji="1" lang="zh-CN" altLang="en-US" sz="2800" dirty="0">
                <a:solidFill>
                  <a:schemeClr val="accent2"/>
                </a:solidFill>
                <a:latin typeface="Microsoft YaHei" panose="020B0503020204020204" pitchFamily="34" charset="-122"/>
                <a:ea typeface="Microsoft YaHei" panose="020B0503020204020204" pitchFamily="34" charset="-122"/>
              </a:rPr>
              <a:t>二叉树的遍历及创建</a:t>
            </a:r>
            <a:endParaRPr kumimoji="1" lang="en-US" altLang="zh-CN" sz="2800" dirty="0">
              <a:solidFill>
                <a:schemeClr val="accent2"/>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树，二叉树，森林</a:t>
            </a:r>
            <a:endParaRPr kumimoji="1" lang="en-US" altLang="zh-CN" sz="2800"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Ø"/>
            </a:pPr>
            <a:r>
              <a:rPr kumimoji="1" lang="zh-CN" altLang="en-US" sz="2800" dirty="0">
                <a:latin typeface="Microsoft YaHei" panose="020B0503020204020204" pitchFamily="34" charset="-122"/>
                <a:ea typeface="Microsoft YaHei" panose="020B0503020204020204" pitchFamily="34" charset="-122"/>
              </a:rPr>
              <a:t>赫夫曼树及其应用</a:t>
            </a:r>
            <a:endParaRPr kumimoji="1" lang="en-US" altLang="zh-CN" sz="2800" dirty="0">
              <a:latin typeface="Microsoft YaHei" panose="020B0503020204020204" pitchFamily="34" charset="-122"/>
              <a:ea typeface="Microsoft YaHei" panose="020B0503020204020204" pitchFamily="34" charset="-122"/>
            </a:endParaRPr>
          </a:p>
          <a:p>
            <a:endParaRPr kumimoji="1" lang="zh-CN" altLang="en-US" sz="2800" dirty="0">
              <a:latin typeface="Microsoft YaHei" panose="020B0503020204020204" pitchFamily="34" charset="-122"/>
              <a:ea typeface="Microsoft YaHei" panose="020B0503020204020204" pitchFamily="34" charset="-122"/>
            </a:endParaRPr>
          </a:p>
          <a:p>
            <a:endParaRPr kumimoji="1" lang="zh-CN" altLang="en-US" sz="2800" dirty="0"/>
          </a:p>
          <a:p>
            <a:endParaRPr kumimoji="1" lang="en-US" altLang="zh-CN" sz="2800" dirty="0"/>
          </a:p>
          <a:p>
            <a:r>
              <a:rPr kumimoji="1" lang="en-US" altLang="zh-CN" sz="2800" dirty="0"/>
              <a:t>	</a:t>
            </a:r>
            <a:endParaRPr kumimoji="1" lang="zh-CN" altLang="en-US" sz="2800" dirty="0"/>
          </a:p>
        </p:txBody>
      </p:sp>
    </p:spTree>
    <p:extLst>
      <p:ext uri="{BB962C8B-B14F-4D97-AF65-F5344CB8AC3E}">
        <p14:creationId xmlns:p14="http://schemas.microsoft.com/office/powerpoint/2010/main" val="40385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4</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4601501"/>
          </a:xfrm>
          <a:prstGeom prst="rect">
            <a:avLst/>
          </a:prstGeom>
        </p:spPr>
        <p:txBody>
          <a:bodyPr wrap="square">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N</a:t>
            </a:r>
            <a:r>
              <a:rPr lang="zh-CN" altLang="en-US" sz="2400" b="1" dirty="0">
                <a:latin typeface="Microsoft YaHei" panose="020B0503020204020204" pitchFamily="34" charset="-122"/>
                <a:ea typeface="Microsoft YaHei" panose="020B0503020204020204" pitchFamily="34" charset="-122"/>
              </a:rPr>
              <a:t>个结点的完全二叉树的深度为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en-US" altLang="zh-CN" sz="2400" b="1" dirty="0">
                <a:solidFill>
                  <a:schemeClr val="accent2"/>
                </a:solidFill>
                <a:latin typeface="Microsoft YaHei" panose="020B0503020204020204" pitchFamily="34" charset="-122"/>
                <a:ea typeface="Microsoft YaHei" panose="020B0503020204020204" pitchFamily="34" charset="-122"/>
              </a:rPr>
              <a:t>Ceil(</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Log</a:t>
            </a:r>
            <a:r>
              <a:rPr lang="en-US" altLang="zh-CN" sz="2400" b="1" baseline="-25000" dirty="0">
                <a:solidFill>
                  <a:schemeClr val="accent2"/>
                </a:solidFill>
                <a:latin typeface="Microsoft YaHei" panose="020B0503020204020204" pitchFamily="34" charset="-122"/>
                <a:ea typeface="Microsoft YaHei" panose="020B0503020204020204" pitchFamily="34" charset="-122"/>
              </a:rPr>
              <a:t>2</a:t>
            </a:r>
            <a:r>
              <a:rPr lang="en-US" altLang="zh-CN" sz="2400" b="1" dirty="0">
                <a:solidFill>
                  <a:schemeClr val="accent2"/>
                </a:solidFill>
                <a:latin typeface="Microsoft YaHei" panose="020B0503020204020204" pitchFamily="34" charset="-122"/>
                <a:ea typeface="Microsoft YaHei" panose="020B0503020204020204" pitchFamily="34" charset="-122"/>
              </a:rPr>
              <a:t>n</a:t>
            </a:r>
            <a:r>
              <a:rPr lang="zh-CN" altLang="en-US" sz="2400" b="1" dirty="0">
                <a:solidFill>
                  <a:schemeClr val="accent2"/>
                </a:solidFill>
                <a:latin typeface="Microsoft YaHei" panose="020B0503020204020204" pitchFamily="34" charset="-122"/>
                <a:ea typeface="Microsoft YaHei" panose="020B0503020204020204" pitchFamily="34" charset="-122"/>
              </a:rPr>
              <a:t> </a:t>
            </a:r>
            <a:r>
              <a:rPr lang="en-US" altLang="zh-CN" sz="2400" b="1" dirty="0">
                <a:solidFill>
                  <a:schemeClr val="accent2"/>
                </a:solidFill>
                <a:latin typeface="Microsoft YaHei" panose="020B0503020204020204" pitchFamily="34" charset="-122"/>
                <a:ea typeface="Microsoft YaHei" panose="020B0503020204020204" pitchFamily="34" charset="-122"/>
              </a:rPr>
              <a:t>)+1</a:t>
            </a:r>
            <a:r>
              <a:rPr lang="zh-CN" altLang="en-US" sz="2400" b="1" dirty="0">
                <a:solidFill>
                  <a:schemeClr val="accent2"/>
                </a:solidFill>
                <a:latin typeface="Microsoft YaHei" panose="020B0503020204020204" pitchFamily="34" charset="-122"/>
                <a:ea typeface="Microsoft YaHei" panose="020B0503020204020204" pitchFamily="34" charset="-122"/>
              </a:rPr>
              <a:t> 。其中</a:t>
            </a:r>
            <a:r>
              <a:rPr lang="en-US" altLang="zh-CN" sz="2400" b="1" dirty="0">
                <a:solidFill>
                  <a:schemeClr val="accent2"/>
                </a:solidFill>
                <a:latin typeface="Microsoft YaHei" panose="020B0503020204020204" pitchFamily="34" charset="-122"/>
                <a:ea typeface="Microsoft YaHei" panose="020B0503020204020204" pitchFamily="34" charset="-122"/>
              </a:rPr>
              <a:t>Ceil(x)</a:t>
            </a:r>
            <a:r>
              <a:rPr lang="zh-CN" altLang="en-US" sz="2400" b="1" dirty="0">
                <a:solidFill>
                  <a:schemeClr val="accent2"/>
                </a:solidFill>
                <a:latin typeface="Microsoft YaHei" panose="020B0503020204020204" pitchFamily="34" charset="-122"/>
                <a:ea typeface="Microsoft YaHei" panose="020B0503020204020204" pitchFamily="34" charset="-122"/>
              </a:rPr>
              <a:t>函数表示不大于</a:t>
            </a:r>
            <a:r>
              <a:rPr lang="en-US" altLang="zh-CN" sz="2400" b="1" dirty="0">
                <a:solidFill>
                  <a:schemeClr val="accent2"/>
                </a:solidFill>
                <a:latin typeface="Microsoft YaHei" panose="020B0503020204020204" pitchFamily="34" charset="-122"/>
                <a:ea typeface="Microsoft YaHei" panose="020B0503020204020204" pitchFamily="34" charset="-122"/>
              </a:rPr>
              <a:t>x</a:t>
            </a:r>
            <a:r>
              <a:rPr lang="zh-CN" altLang="en-US" sz="2400" b="1" dirty="0">
                <a:solidFill>
                  <a:schemeClr val="accent2"/>
                </a:solidFill>
                <a:latin typeface="Microsoft YaHei" panose="020B0503020204020204" pitchFamily="34" charset="-122"/>
                <a:ea typeface="Microsoft YaHei" panose="020B0503020204020204" pitchFamily="34" charset="-122"/>
              </a:rPr>
              <a:t>的最大整数</a:t>
            </a:r>
            <a:endParaRPr lang="en-US" altLang="zh-CN" sz="2400" b="1" dirty="0">
              <a:solidFill>
                <a:schemeClr val="accent2"/>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对于满二叉树，</a:t>
            </a:r>
            <a:r>
              <a:rPr lang="en-US" altLang="zh-CN" sz="2400" dirty="0">
                <a:latin typeface="Microsoft YaHei" panose="020B0503020204020204" pitchFamily="34" charset="-122"/>
                <a:ea typeface="Microsoft YaHei" panose="020B0503020204020204" pitchFamily="34" charset="-122"/>
              </a:rPr>
              <a:t>n=2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倒推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(n+1),</a:t>
            </a:r>
            <a:r>
              <a:rPr lang="zh-CN" altLang="en-US" sz="2400" dirty="0">
                <a:latin typeface="Microsoft YaHei" panose="020B0503020204020204" pitchFamily="34" charset="-122"/>
                <a:ea typeface="Microsoft YaHei" panose="020B0503020204020204" pitchFamily="34" charset="-122"/>
              </a:rPr>
              <a:t> 比如</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个结点的满二叉树，深度为</a:t>
            </a:r>
            <a:r>
              <a:rPr lang="en-US" altLang="zh-CN" sz="2400" dirty="0">
                <a:latin typeface="Microsoft YaHei" panose="020B0503020204020204" pitchFamily="34" charset="-122"/>
                <a:ea typeface="Microsoft YaHei" panose="020B0503020204020204" pitchFamily="34" charset="-122"/>
              </a:rPr>
              <a:t>4.</a:t>
            </a:r>
          </a:p>
          <a:p>
            <a:pPr>
              <a:lnSpc>
                <a:spcPct val="150000"/>
              </a:lnSpc>
            </a:pPr>
            <a:r>
              <a:rPr lang="zh-CN" altLang="en-US" sz="2400" dirty="0">
                <a:latin typeface="Microsoft YaHei" panose="020B0503020204020204" pitchFamily="34" charset="-122"/>
                <a:ea typeface="Microsoft YaHei" panose="020B0503020204020204" pitchFamily="34" charset="-122"/>
              </a:rPr>
              <a:t>对于完全二叉树，它的叶子结点一定在最后两层，所以</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结点数要大于</a:t>
            </a:r>
            <a:r>
              <a:rPr lang="en-US" altLang="zh-CN" sz="24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层的满二叉树，但要小于</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层的满二叉树树</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&lt; 2</a:t>
            </a:r>
            <a:r>
              <a:rPr lang="en-US" altLang="zh-CN" sz="2400" baseline="30000" dirty="0">
                <a:latin typeface="Microsoft YaHei" panose="020B0503020204020204" pitchFamily="34" charset="-122"/>
                <a:ea typeface="Microsoft YaHei" panose="020B0503020204020204" pitchFamily="34" charset="-122"/>
              </a:rPr>
              <a:t>k</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a:t>
            </a:r>
            <a:r>
              <a:rPr lang="en-US" altLang="zh-CN" sz="2400" baseline="30000" dirty="0">
                <a:latin typeface="Microsoft YaHei" panose="020B0503020204020204" pitchFamily="34" charset="-122"/>
                <a:ea typeface="Microsoft YaHei" panose="020B0503020204020204" pitchFamily="34" charset="-122"/>
              </a:rPr>
              <a:t>k</a:t>
            </a:r>
            <a:r>
              <a:rPr lang="zh-CN" altLang="en-US" sz="2400" baseline="300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k-1≤log</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n≤k</a:t>
            </a: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
        <p:nvSpPr>
          <p:cNvPr id="2" name="右箭头 1">
            <a:extLst>
              <a:ext uri="{FF2B5EF4-FFF2-40B4-BE49-F238E27FC236}">
                <a16:creationId xmlns:a16="http://schemas.microsoft.com/office/drawing/2014/main" id="{0F5174B0-0EFC-ED4E-9655-45557F9B1C11}"/>
              </a:ext>
            </a:extLst>
          </p:cNvPr>
          <p:cNvSpPr/>
          <p:nvPr/>
        </p:nvSpPr>
        <p:spPr>
          <a:xfrm>
            <a:off x="4428462"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A9E7D659-33E4-3C44-AB57-CA9E698986A9}"/>
              </a:ext>
            </a:extLst>
          </p:cNvPr>
          <p:cNvSpPr/>
          <p:nvPr/>
        </p:nvSpPr>
        <p:spPr>
          <a:xfrm>
            <a:off x="7550729" y="5278583"/>
            <a:ext cx="58189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059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5.</a:t>
            </a:r>
            <a:r>
              <a:rPr kumimoji="1" lang="zh-CN" altLang="en-US" sz="4800" dirty="0">
                <a:latin typeface="Microsoft YaHei" panose="020B0503020204020204" pitchFamily="34" charset="-122"/>
                <a:ea typeface="Microsoft YaHei" panose="020B0503020204020204" pitchFamily="34" charset="-122"/>
              </a:rPr>
              <a:t>二叉树的属性</a:t>
            </a:r>
            <a:r>
              <a:rPr kumimoji="1" lang="en-US" altLang="zh-CN" sz="4800" dirty="0">
                <a:latin typeface="Microsoft YaHei" panose="020B0503020204020204" pitchFamily="34" charset="-122"/>
                <a:ea typeface="Microsoft YaHei" panose="020B0503020204020204" pitchFamily="34" charset="-122"/>
              </a:rPr>
              <a:t>5</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1380461" y="1745673"/>
            <a:ext cx="10319703" cy="3905043"/>
          </a:xfrm>
          <a:prstGeom prst="rect">
            <a:avLst/>
          </a:prstGeom>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个结点的完全二叉树，从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，按层从上往下，每层，从左到右编号结点，则</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编号</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的结点为根结点，若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则，它的父结点是 </a:t>
            </a:r>
            <a:r>
              <a:rPr lang="en-US" altLang="zh-CN" sz="2400" dirty="0">
                <a:latin typeface="Microsoft YaHei" panose="020B0503020204020204" pitchFamily="34" charset="-122"/>
                <a:ea typeface="Microsoft YaHei" panose="020B0503020204020204" pitchFamily="34" charset="-122"/>
              </a:rPr>
              <a:t>ceil(</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无左结点 ，</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为叶子结点</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mj-lt"/>
              <a:buAutoNum type="arabicPeriod"/>
            </a:pPr>
            <a:r>
              <a:rPr lang="zh-CN" altLang="en-US" sz="2400" dirty="0">
                <a:latin typeface="Microsoft YaHei" panose="020B0503020204020204" pitchFamily="34" charset="-122"/>
                <a:ea typeface="Microsoft YaHei" panose="020B0503020204020204" pitchFamily="34" charset="-122"/>
              </a:rPr>
              <a:t>若</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 则 </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 无右结点。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1261316A-E4BD-4D4F-B569-829BE9C63DF4}"/>
              </a:ext>
            </a:extLst>
          </p:cNvPr>
          <p:cNvPicPr>
            <a:picLocks noChangeAspect="1"/>
          </p:cNvPicPr>
          <p:nvPr/>
        </p:nvPicPr>
        <p:blipFill>
          <a:blip r:embed="rId3"/>
          <a:stretch>
            <a:fillRect/>
          </a:stretch>
        </p:blipFill>
        <p:spPr>
          <a:xfrm>
            <a:off x="7420264" y="4445000"/>
            <a:ext cx="4279900" cy="2082800"/>
          </a:xfrm>
          <a:prstGeom prst="rect">
            <a:avLst/>
          </a:prstGeom>
        </p:spPr>
      </p:pic>
    </p:spTree>
    <p:extLst>
      <p:ext uri="{BB962C8B-B14F-4D97-AF65-F5344CB8AC3E}">
        <p14:creationId xmlns:p14="http://schemas.microsoft.com/office/powerpoint/2010/main" val="3876508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18220"/>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a:t>
            </a:r>
            <a:r>
              <a:rPr kumimoji="1" lang="zh-CN" altLang="en-US" sz="4800" dirty="0">
                <a:latin typeface="Microsoft YaHei" panose="020B0503020204020204" pitchFamily="34" charset="-122"/>
                <a:ea typeface="Microsoft YaHei" panose="020B0503020204020204" pitchFamily="34" charset="-122"/>
              </a:rPr>
              <a:t> </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二叉树的存储结构</a:t>
            </a:r>
          </a:p>
        </p:txBody>
      </p:sp>
      <p:sp>
        <p:nvSpPr>
          <p:cNvPr id="4" name="矩形 3">
            <a:extLst>
              <a:ext uri="{FF2B5EF4-FFF2-40B4-BE49-F238E27FC236}">
                <a16:creationId xmlns:a16="http://schemas.microsoft.com/office/drawing/2014/main" id="{134DB70C-FFBA-4344-9DFB-DE93B28A634D}"/>
              </a:ext>
            </a:extLst>
          </p:cNvPr>
          <p:cNvSpPr/>
          <p:nvPr/>
        </p:nvSpPr>
        <p:spPr>
          <a:xfrm>
            <a:off x="1484370" y="2399808"/>
            <a:ext cx="10319703" cy="2427716"/>
          </a:xfrm>
          <a:prstGeom prst="rect">
            <a:avLst/>
          </a:prstGeom>
        </p:spPr>
        <p:txBody>
          <a:bodyPr wrap="square">
            <a:spAutoFit/>
          </a:bodyPr>
          <a:lstStyle/>
          <a:p>
            <a:r>
              <a:rPr kumimoji="1" lang="zh-CN" altLang="en-US" sz="2400" dirty="0">
                <a:latin typeface="Microsoft YaHei" panose="020B0503020204020204" pitchFamily="34" charset="-122"/>
                <a:ea typeface="Microsoft YaHei" panose="020B0503020204020204" pitchFamily="34" charset="-122"/>
              </a:rPr>
              <a:t>通过线性表，栈，队列的学习，我们都知道了每个结构都有</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种存储方式，额、二叉树也不例外</a:t>
            </a: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顺序存储</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链式存储</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endParaRPr lang="en-US" altLang="zh-CN" sz="2400" baseline="30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898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35093"/>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6.1</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1</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46367" y="3429000"/>
            <a:ext cx="2763968" cy="461665"/>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用数组存储树结点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5" name="Content Placeholder 3">
            <a:extLst>
              <a:ext uri="{FF2B5EF4-FFF2-40B4-BE49-F238E27FC236}">
                <a16:creationId xmlns:a16="http://schemas.microsoft.com/office/drawing/2014/main" id="{4860A42A-A129-984D-A1D1-F0C2EDBE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974" y="2425836"/>
            <a:ext cx="6799666" cy="2802565"/>
          </a:xfrm>
          <a:prstGeom prst="rect">
            <a:avLst/>
          </a:prstGeom>
        </p:spPr>
      </p:pic>
      <p:pic>
        <p:nvPicPr>
          <p:cNvPr id="6" name="Picture 4">
            <a:extLst>
              <a:ext uri="{FF2B5EF4-FFF2-40B4-BE49-F238E27FC236}">
                <a16:creationId xmlns:a16="http://schemas.microsoft.com/office/drawing/2014/main" id="{2A725F6D-22B5-D643-946B-BA0630AE7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975" y="5626897"/>
            <a:ext cx="6799666" cy="1047097"/>
          </a:xfrm>
          <a:prstGeom prst="rect">
            <a:avLst/>
          </a:prstGeom>
        </p:spPr>
      </p:pic>
    </p:spTree>
    <p:extLst>
      <p:ext uri="{BB962C8B-B14F-4D97-AF65-F5344CB8AC3E}">
        <p14:creationId xmlns:p14="http://schemas.microsoft.com/office/powerpoint/2010/main" val="2909374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477982"/>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6.2</a:t>
            </a:r>
            <a:r>
              <a:rPr kumimoji="1" lang="zh-CN" altLang="en-US" sz="4800" dirty="0">
                <a:latin typeface="Microsoft YaHei" panose="020B0503020204020204" pitchFamily="34" charset="-122"/>
                <a:ea typeface="Microsoft YaHei" panose="020B0503020204020204" pitchFamily="34" charset="-122"/>
              </a:rPr>
              <a:t> 二叉树的顺序存储例</a:t>
            </a:r>
            <a:r>
              <a:rPr kumimoji="1" lang="en-US" altLang="zh-CN" sz="4800" dirty="0">
                <a:latin typeface="Microsoft YaHei" panose="020B0503020204020204" pitchFamily="34" charset="-122"/>
                <a:ea typeface="Microsoft YaHei" panose="020B0503020204020204" pitchFamily="34" charset="-122"/>
              </a:rPr>
              <a:t>2</a:t>
            </a:r>
            <a:endParaRPr kumimoji="1" lang="zh-CN" altLang="en-US" sz="4800"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34DB70C-FFBA-4344-9DFB-DE93B28A634D}"/>
              </a:ext>
            </a:extLst>
          </p:cNvPr>
          <p:cNvSpPr/>
          <p:nvPr/>
        </p:nvSpPr>
        <p:spPr>
          <a:xfrm>
            <a:off x="233403" y="2736503"/>
            <a:ext cx="2763968" cy="3046988"/>
          </a:xfrm>
          <a:prstGeom prst="rect">
            <a:avLst/>
          </a:prstGeom>
          <a:solidFill>
            <a:schemeClr val="accent2"/>
          </a:solidFill>
        </p:spPr>
        <p:txBody>
          <a:bodyPr wrap="square">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当按层次顺序，中间有一些结点是没有，但为了维持 父子结构 </a:t>
            </a:r>
            <a:r>
              <a:rPr lang="en-US" altLang="zh-CN" sz="2400" dirty="0">
                <a:solidFill>
                  <a:schemeClr val="bg1"/>
                </a:solidFill>
                <a:latin typeface="Microsoft YaHei" panose="020B0503020204020204" pitchFamily="34" charset="-122"/>
                <a:ea typeface="Microsoft YaHei" panose="020B0503020204020204" pitchFamily="34" charset="-122"/>
              </a:rPr>
              <a:t>2i</a:t>
            </a:r>
            <a:r>
              <a:rPr lang="zh-CN" altLang="en-US" sz="2400" dirty="0">
                <a:solidFill>
                  <a:schemeClr val="bg1"/>
                </a:solidFill>
                <a:latin typeface="Microsoft YaHei" panose="020B0503020204020204" pitchFamily="34" charset="-122"/>
                <a:ea typeface="Microsoft YaHei" panose="020B0503020204020204" pitchFamily="34" charset="-122"/>
              </a:rPr>
              <a:t>的关系，位置还是需要保留，这时候，用其他可辨别的数值填充即可 </a:t>
            </a:r>
            <a:endParaRPr lang="en-US" altLang="zh-CN" sz="2400" baseline="3000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D6690DA8-2546-B442-B629-10A626E90DC0}"/>
              </a:ext>
            </a:extLst>
          </p:cNvPr>
          <p:cNvPicPr>
            <a:picLocks noChangeAspect="1"/>
          </p:cNvPicPr>
          <p:nvPr/>
        </p:nvPicPr>
        <p:blipFill>
          <a:blip r:embed="rId3"/>
          <a:stretch>
            <a:fillRect/>
          </a:stretch>
        </p:blipFill>
        <p:spPr>
          <a:xfrm>
            <a:off x="3568699" y="1695450"/>
            <a:ext cx="6829517" cy="4684568"/>
          </a:xfrm>
          <a:prstGeom prst="rect">
            <a:avLst/>
          </a:prstGeom>
        </p:spPr>
      </p:pic>
    </p:spTree>
    <p:extLst>
      <p:ext uri="{BB962C8B-B14F-4D97-AF65-F5344CB8AC3E}">
        <p14:creationId xmlns:p14="http://schemas.microsoft.com/office/powerpoint/2010/main" val="427664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95423"/>
            <a:ext cx="9736195"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6.3</a:t>
            </a:r>
            <a:r>
              <a:rPr kumimoji="1" lang="zh-CN" altLang="en-US" sz="4800" dirty="0">
                <a:latin typeface="Microsoft YaHei" panose="020B0503020204020204" pitchFamily="34" charset="-122"/>
                <a:ea typeface="Microsoft YaHei" panose="020B0503020204020204" pitchFamily="34" charset="-122"/>
              </a:rPr>
              <a:t> 二叉树的顺序存储</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极端情况</a:t>
            </a:r>
          </a:p>
        </p:txBody>
      </p:sp>
      <p:pic>
        <p:nvPicPr>
          <p:cNvPr id="5" name="Content Placeholder 3">
            <a:extLst>
              <a:ext uri="{FF2B5EF4-FFF2-40B4-BE49-F238E27FC236}">
                <a16:creationId xmlns:a16="http://schemas.microsoft.com/office/drawing/2014/main" id="{5E80DD4F-5F81-3547-A265-D4F231D4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0" y="2413794"/>
            <a:ext cx="8026400" cy="3175000"/>
          </a:xfrm>
          <a:prstGeom prst="rect">
            <a:avLst/>
          </a:prstGeom>
        </p:spPr>
      </p:pic>
      <p:sp>
        <p:nvSpPr>
          <p:cNvPr id="2" name="文本框 1">
            <a:extLst>
              <a:ext uri="{FF2B5EF4-FFF2-40B4-BE49-F238E27FC236}">
                <a16:creationId xmlns:a16="http://schemas.microsoft.com/office/drawing/2014/main" id="{5F8D9D54-B332-514F-B91A-0137A2D9392C}"/>
              </a:ext>
            </a:extLst>
          </p:cNvPr>
          <p:cNvSpPr txBox="1"/>
          <p:nvPr/>
        </p:nvSpPr>
        <p:spPr>
          <a:xfrm>
            <a:off x="4475018" y="6065690"/>
            <a:ext cx="3241964" cy="461665"/>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造成极大的空间浪费</a:t>
            </a:r>
          </a:p>
        </p:txBody>
      </p:sp>
    </p:spTree>
    <p:extLst>
      <p:ext uri="{BB962C8B-B14F-4D97-AF65-F5344CB8AC3E}">
        <p14:creationId xmlns:p14="http://schemas.microsoft.com/office/powerpoint/2010/main" val="395835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789200" y="2921168"/>
            <a:ext cx="7735824" cy="523220"/>
          </a:xfrm>
          <a:prstGeom prst="rect">
            <a:avLst/>
          </a:prstGeom>
          <a:noFill/>
        </p:spPr>
        <p:txBody>
          <a:bodyPr wrap="square" rtlCol="0">
            <a:spAutoFit/>
          </a:bodyPr>
          <a:lstStyle/>
          <a:p>
            <a:pPr algn="ctr"/>
            <a:r>
              <a:rPr kumimoji="1" lang="zh-CN" altLang="en-US" sz="2800" dirty="0">
                <a:latin typeface="Microsoft YaHei" panose="020B0503020204020204" pitchFamily="34" charset="-122"/>
                <a:ea typeface="Microsoft YaHei" panose="020B0503020204020204" pitchFamily="34" charset="-122"/>
              </a:rPr>
              <a:t>顺序存储 存在浪费空间的缺点，那如何解决呢？</a:t>
            </a:r>
          </a:p>
        </p:txBody>
      </p:sp>
      <p:pic>
        <p:nvPicPr>
          <p:cNvPr id="4" name="图形 3" descr="有想法的人">
            <a:extLst>
              <a:ext uri="{FF2B5EF4-FFF2-40B4-BE49-F238E27FC236}">
                <a16:creationId xmlns:a16="http://schemas.microsoft.com/office/drawing/2014/main" id="{26E2326B-841C-DD4A-A778-EEEF38B2C7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8530" y="2529988"/>
            <a:ext cx="914400" cy="914400"/>
          </a:xfrm>
          <a:prstGeom prst="rect">
            <a:avLst/>
          </a:prstGeom>
        </p:spPr>
      </p:pic>
    </p:spTree>
    <p:extLst>
      <p:ext uri="{BB962C8B-B14F-4D97-AF65-F5344CB8AC3E}">
        <p14:creationId xmlns:p14="http://schemas.microsoft.com/office/powerpoint/2010/main" val="104272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73166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6.4</a:t>
            </a:r>
            <a:r>
              <a:rPr kumimoji="1" lang="zh-CN" altLang="en-US" sz="4800" dirty="0">
                <a:latin typeface="Microsoft YaHei" panose="020B0503020204020204" pitchFamily="34" charset="-122"/>
                <a:ea typeface="Microsoft YaHei" panose="020B0503020204020204" pitchFamily="34" charset="-122"/>
              </a:rPr>
              <a:t> 二叉树的链式存储</a:t>
            </a:r>
          </a:p>
        </p:txBody>
      </p:sp>
      <p:pic>
        <p:nvPicPr>
          <p:cNvPr id="6" name="Content Placeholder 5">
            <a:extLst>
              <a:ext uri="{FF2B5EF4-FFF2-40B4-BE49-F238E27FC236}">
                <a16:creationId xmlns:a16="http://schemas.microsoft.com/office/drawing/2014/main" id="{80AAE6F0-7BCC-D642-9ECC-2B62FDC67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08" y="2149512"/>
            <a:ext cx="6743700" cy="3365500"/>
          </a:xfrm>
          <a:prstGeom prst="rect">
            <a:avLst/>
          </a:prstGeom>
        </p:spPr>
      </p:pic>
      <p:pic>
        <p:nvPicPr>
          <p:cNvPr id="7" name="Content Placeholder 3">
            <a:extLst>
              <a:ext uri="{FF2B5EF4-FFF2-40B4-BE49-F238E27FC236}">
                <a16:creationId xmlns:a16="http://schemas.microsoft.com/office/drawing/2014/main" id="{A33BFDB3-9E41-E74A-820D-40AB7CECB6F4}"/>
              </a:ext>
            </a:extLst>
          </p:cNvPr>
          <p:cNvPicPr>
            <a:picLocks noChangeAspect="1"/>
          </p:cNvPicPr>
          <p:nvPr/>
        </p:nvPicPr>
        <p:blipFill>
          <a:blip r:embed="rId5"/>
          <a:srcRect r="12069"/>
          <a:stretch>
            <a:fillRect/>
          </a:stretch>
        </p:blipFill>
        <p:spPr>
          <a:xfrm>
            <a:off x="7750454" y="3007436"/>
            <a:ext cx="4429893" cy="1946467"/>
          </a:xfrm>
          <a:prstGeom prst="rect">
            <a:avLst/>
          </a:prstGeom>
        </p:spPr>
      </p:pic>
      <p:sp>
        <p:nvSpPr>
          <p:cNvPr id="8" name="Title 1">
            <a:extLst>
              <a:ext uri="{FF2B5EF4-FFF2-40B4-BE49-F238E27FC236}">
                <a16:creationId xmlns:a16="http://schemas.microsoft.com/office/drawing/2014/main" id="{96FCF5BB-CD38-784B-B10E-0EE6766F2E2C}"/>
              </a:ext>
            </a:extLst>
          </p:cNvPr>
          <p:cNvSpPr txBox="1">
            <a:spLocks/>
          </p:cNvSpPr>
          <p:nvPr/>
        </p:nvSpPr>
        <p:spPr>
          <a:xfrm>
            <a:off x="7750454" y="2149512"/>
            <a:ext cx="2578109" cy="515226"/>
          </a:xfrm>
          <a:prstGeom prst="rect">
            <a:avLst/>
          </a:prstGeom>
          <a:solidFill>
            <a:schemeClr val="accent2"/>
          </a:solidFill>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rPr>
              <a:t>树结点代码结构</a:t>
            </a:r>
            <a:endParaRPr kumimoji="0" lang="en-US"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43026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44236"/>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027175" y="2826328"/>
            <a:ext cx="10977788" cy="1569660"/>
          </a:xfrm>
          <a:prstGeom prst="rect">
            <a:avLst/>
          </a:prstGeom>
          <a:solidFill>
            <a:schemeClr val="accent2"/>
          </a:solidFill>
        </p:spPr>
        <p:txBody>
          <a:bodyPr wrap="square" rtlCol="0">
            <a:spAutoFit/>
          </a:bodyPr>
          <a:lstStyle/>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首先强调重要性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这是二叉树中最重要的一部分！！！</a:t>
            </a:r>
          </a:p>
          <a:p>
            <a:pPr marL="342900" indent="-342900">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是未来任何数据结构考试和企业面试最常考察的部分！！！</a:t>
            </a:r>
          </a:p>
        </p:txBody>
      </p:sp>
    </p:spTree>
    <p:extLst>
      <p:ext uri="{BB962C8B-B14F-4D97-AF65-F5344CB8AC3E}">
        <p14:creationId xmlns:p14="http://schemas.microsoft.com/office/powerpoint/2010/main" val="323958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8580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二叉树的遍历</a:t>
            </a:r>
          </a:p>
        </p:txBody>
      </p:sp>
      <p:sp>
        <p:nvSpPr>
          <p:cNvPr id="2" name="文本框 1">
            <a:extLst>
              <a:ext uri="{FF2B5EF4-FFF2-40B4-BE49-F238E27FC236}">
                <a16:creationId xmlns:a16="http://schemas.microsoft.com/office/drawing/2014/main" id="{EC3CAD75-DF73-994D-A89A-0FCC9A3F8DE5}"/>
              </a:ext>
            </a:extLst>
          </p:cNvPr>
          <p:cNvSpPr txBox="1"/>
          <p:nvPr/>
        </p:nvSpPr>
        <p:spPr>
          <a:xfrm>
            <a:off x="1475506" y="2369128"/>
            <a:ext cx="9476512" cy="1938992"/>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遍历就是对整棵二叉树进行逐个结点访问</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打印</a:t>
            </a:r>
            <a:r>
              <a:rPr kumimoji="1" lang="en-US" altLang="zh-CN" sz="2400" dirty="0">
                <a:latin typeface="Microsoft YaHei" panose="020B0503020204020204" pitchFamily="34" charset="-122"/>
                <a:ea typeface="Microsoft YaHei" panose="020B0503020204020204" pitchFamily="34" charset="-122"/>
              </a:rPr>
              <a:t>)</a:t>
            </a: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对于一维数组，如果我们说对数组的遍历，就是一个</a:t>
            </a:r>
            <a:r>
              <a:rPr kumimoji="1" lang="en-US" altLang="zh-CN" sz="2400" dirty="0">
                <a:latin typeface="Microsoft YaHei" panose="020B0503020204020204" pitchFamily="34" charset="-122"/>
                <a:ea typeface="Microsoft YaHei" panose="020B0503020204020204" pitchFamily="34" charset="-122"/>
              </a:rPr>
              <a:t>for</a:t>
            </a:r>
            <a:r>
              <a:rPr kumimoji="1" lang="zh-CN" altLang="en-US" sz="2400" dirty="0">
                <a:latin typeface="Microsoft YaHei" panose="020B0503020204020204" pitchFamily="34" charset="-122"/>
                <a:ea typeface="Microsoft YaHei" panose="020B0503020204020204" pitchFamily="34" charset="-122"/>
              </a:rPr>
              <a:t>循环逐个打印出每个数组元素</a:t>
            </a:r>
            <a:endParaRPr kumimoji="1" lang="en-US" altLang="zh-CN" sz="24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对于一条单链表遍历，就是顺着</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指针打印每个元素，直到</a:t>
            </a:r>
            <a:r>
              <a:rPr kumimoji="1" lang="en-US" altLang="zh-CN" sz="2400" dirty="0">
                <a:latin typeface="Microsoft YaHei" panose="020B0503020204020204" pitchFamily="34" charset="-122"/>
                <a:ea typeface="Microsoft YaHei" panose="020B0503020204020204" pitchFamily="34" charset="-122"/>
              </a:rPr>
              <a:t>next</a:t>
            </a:r>
            <a:r>
              <a:rPr kumimoji="1" lang="zh-CN" altLang="en-US" sz="2400" dirty="0">
                <a:latin typeface="Microsoft YaHei" panose="020B0503020204020204" pitchFamily="34" charset="-122"/>
                <a:ea typeface="Microsoft YaHei" panose="020B0503020204020204" pitchFamily="34" charset="-122"/>
              </a:rPr>
              <a:t> 到尽头</a:t>
            </a:r>
            <a:r>
              <a:rPr kumimoji="1" lang="en-US" altLang="zh-CN" sz="2400" dirty="0">
                <a:latin typeface="Microsoft YaHei" panose="020B0503020204020204" pitchFamily="34" charset="-122"/>
                <a:ea typeface="Microsoft YaHei" panose="020B0503020204020204" pitchFamily="34" charset="-122"/>
              </a:rPr>
              <a:t>(NULL)</a:t>
            </a:r>
          </a:p>
        </p:txBody>
      </p:sp>
    </p:spTree>
    <p:extLst>
      <p:ext uri="{BB962C8B-B14F-4D97-AF65-F5344CB8AC3E}">
        <p14:creationId xmlns:p14="http://schemas.microsoft.com/office/powerpoint/2010/main" val="65489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a:t>
            </a:r>
            <a:r>
              <a:rPr kumimoji="1" lang="zh-CN" altLang="en-US" sz="4800" dirty="0">
                <a:latin typeface="Microsoft YaHei" panose="020B0503020204020204" pitchFamily="34" charset="-122"/>
                <a:ea typeface="Microsoft YaHei" panose="020B0503020204020204" pitchFamily="34" charset="-122"/>
              </a:rPr>
              <a:t>什么是树</a:t>
            </a:r>
          </a:p>
        </p:txBody>
      </p:sp>
      <p:sp>
        <p:nvSpPr>
          <p:cNvPr id="6" name="文本框 5">
            <a:extLst>
              <a:ext uri="{FF2B5EF4-FFF2-40B4-BE49-F238E27FC236}">
                <a16:creationId xmlns:a16="http://schemas.microsoft.com/office/drawing/2014/main" id="{9EFC4C1D-ECA4-5B4B-A241-92DFA4F89344}"/>
              </a:ext>
            </a:extLst>
          </p:cNvPr>
          <p:cNvSpPr txBox="1"/>
          <p:nvPr/>
        </p:nvSpPr>
        <p:spPr>
          <a:xfrm>
            <a:off x="540000" y="1800000"/>
            <a:ext cx="1070042" cy="542675"/>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定义</a:t>
            </a:r>
          </a:p>
        </p:txBody>
      </p:sp>
      <p:sp>
        <p:nvSpPr>
          <p:cNvPr id="9" name="文本框 8">
            <a:extLst>
              <a:ext uri="{FF2B5EF4-FFF2-40B4-BE49-F238E27FC236}">
                <a16:creationId xmlns:a16="http://schemas.microsoft.com/office/drawing/2014/main" id="{EA0C047A-A5B2-374F-BD04-7B639430470F}"/>
              </a:ext>
            </a:extLst>
          </p:cNvPr>
          <p:cNvSpPr txBox="1"/>
          <p:nvPr/>
        </p:nvSpPr>
        <p:spPr>
          <a:xfrm>
            <a:off x="1582660" y="2342675"/>
            <a:ext cx="10069340" cy="2677656"/>
          </a:xfrm>
          <a:prstGeom prst="rect">
            <a:avLst/>
          </a:prstGeom>
          <a:noFill/>
        </p:spPr>
        <p:txBody>
          <a:bodyPr wrap="square" rtlCol="0">
            <a:spAutoFit/>
          </a:bodyPr>
          <a:lstStyle/>
          <a:p>
            <a:r>
              <a:rPr kumimoji="1" lang="zh-CN" altLang="en-US" sz="2800" dirty="0">
                <a:latin typeface="微软雅黑" panose="020B0503020204020204" pitchFamily="34" charset="-122"/>
                <a:ea typeface="Microsoft YaHei" panose="020B0503020204020204" pitchFamily="34" charset="-122"/>
              </a:rPr>
              <a:t>树</a:t>
            </a:r>
            <a:r>
              <a:rPr kumimoji="1" lang="en-US" altLang="zh-CN" sz="2800" dirty="0">
                <a:latin typeface="微软雅黑" panose="020B0503020204020204" pitchFamily="34" charset="-122"/>
                <a:ea typeface="Microsoft YaHei" panose="020B0503020204020204" pitchFamily="34" charset="-122"/>
              </a:rPr>
              <a:t>(Tree)</a:t>
            </a:r>
            <a:r>
              <a:rPr kumimoji="1" lang="zh-CN" altLang="en-US" sz="2800" dirty="0">
                <a:latin typeface="微软雅黑" panose="020B0503020204020204" pitchFamily="34" charset="-122"/>
                <a:ea typeface="Microsoft YaHei" panose="020B0503020204020204" pitchFamily="34" charset="-122"/>
              </a:rPr>
              <a:t> 是</a:t>
            </a:r>
            <a:r>
              <a:rPr kumimoji="1" lang="en-US" altLang="zh-CN" sz="2800" dirty="0">
                <a:latin typeface="微软雅黑" panose="020B0503020204020204" pitchFamily="34" charset="-122"/>
                <a:ea typeface="Microsoft YaHei" panose="020B0503020204020204" pitchFamily="34" charset="-122"/>
              </a:rPr>
              <a:t>n</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个结点的有限集。</a:t>
            </a:r>
            <a:endParaRPr kumimoji="1" lang="en-US" altLang="zh-CN" sz="2800" dirty="0">
              <a:latin typeface="微软雅黑" panose="020B0503020204020204" pitchFamily="34" charset="-122"/>
              <a:ea typeface="Microsoft YaHei" panose="020B0503020204020204" pitchFamily="34" charset="-122"/>
            </a:endParaRPr>
          </a:p>
          <a:p>
            <a:r>
              <a:rPr kumimoji="1" lang="en-US" altLang="zh-CN" sz="2800" dirty="0">
                <a:latin typeface="微软雅黑" panose="020B0503020204020204" pitchFamily="34" charset="-122"/>
                <a:ea typeface="Microsoft YaHei" panose="020B0503020204020204" pitchFamily="34" charset="-122"/>
              </a:rPr>
              <a:t>N=0</a:t>
            </a:r>
            <a:r>
              <a:rPr kumimoji="1" lang="zh-CN" altLang="en-US" sz="2800" dirty="0">
                <a:latin typeface="微软雅黑" panose="020B0503020204020204" pitchFamily="34" charset="-122"/>
                <a:ea typeface="Microsoft YaHei" panose="020B0503020204020204" pitchFamily="34" charset="-122"/>
              </a:rPr>
              <a:t>时称为空树。</a:t>
            </a:r>
            <a:endParaRPr kumimoji="1" lang="en-US" altLang="zh-CN" sz="2800" dirty="0">
              <a:latin typeface="微软雅黑" panose="020B0503020204020204" pitchFamily="34" charset="-122"/>
              <a:ea typeface="Microsoft YaHei" panose="020B0503020204020204" pitchFamily="34" charset="-122"/>
            </a:endParaRPr>
          </a:p>
          <a:p>
            <a:r>
              <a:rPr kumimoji="1" lang="zh-CN" altLang="en-US" sz="2800" dirty="0">
                <a:latin typeface="微软雅黑" panose="020B0503020204020204" pitchFamily="34" charset="-122"/>
                <a:ea typeface="Microsoft YaHei" panose="020B0503020204020204" pitchFamily="34" charset="-122"/>
              </a:rPr>
              <a:t>在任意一棵非空树中： </a:t>
            </a:r>
            <a:r>
              <a:rPr kumimoji="1" lang="en-US" altLang="zh-CN" sz="2800" dirty="0">
                <a:latin typeface="微软雅黑" panose="020B0503020204020204" pitchFamily="34" charset="-122"/>
                <a:ea typeface="Microsoft YaHei" panose="020B0503020204020204" pitchFamily="34" charset="-122"/>
              </a:rPr>
              <a:t>(1)</a:t>
            </a:r>
            <a:r>
              <a:rPr kumimoji="1" lang="zh-CN" altLang="en-US" sz="2800" dirty="0">
                <a:latin typeface="微软雅黑" panose="020B0503020204020204" pitchFamily="34" charset="-122"/>
                <a:ea typeface="Microsoft YaHei" panose="020B0503020204020204" pitchFamily="34" charset="-122"/>
              </a:rPr>
              <a:t>有且仅有一个特定的称为 根</a:t>
            </a:r>
            <a:r>
              <a:rPr kumimoji="1" lang="en-US" altLang="zh-CN" sz="2800" dirty="0">
                <a:latin typeface="微软雅黑" panose="020B0503020204020204" pitchFamily="34" charset="-122"/>
                <a:ea typeface="Microsoft YaHei" panose="020B0503020204020204" pitchFamily="34" charset="-122"/>
              </a:rPr>
              <a:t>(Root)</a:t>
            </a:r>
            <a:r>
              <a:rPr kumimoji="1" lang="zh-CN" altLang="en-US" sz="2800" dirty="0">
                <a:latin typeface="微软雅黑" panose="020B0503020204020204" pitchFamily="34" charset="-122"/>
                <a:ea typeface="Microsoft YaHei" panose="020B0503020204020204" pitchFamily="34" charset="-122"/>
              </a:rPr>
              <a:t>的节点；</a:t>
            </a:r>
            <a:r>
              <a:rPr kumimoji="1" lang="en-US" altLang="zh-CN" sz="2800" dirty="0">
                <a:latin typeface="微软雅黑" panose="020B0503020204020204" pitchFamily="34" charset="-122"/>
                <a:ea typeface="Microsoft YaHei" panose="020B0503020204020204" pitchFamily="34" charset="-122"/>
              </a:rPr>
              <a:t>(2)</a:t>
            </a:r>
            <a:r>
              <a:rPr kumimoji="1" lang="zh-CN" altLang="en-US" sz="2800" dirty="0">
                <a:latin typeface="微软雅黑" panose="020B0503020204020204" pitchFamily="34" charset="-122"/>
                <a:ea typeface="Microsoft YaHei" panose="020B0503020204020204" pitchFamily="34" charset="-122"/>
              </a:rPr>
              <a:t>当</a:t>
            </a:r>
            <a:r>
              <a:rPr kumimoji="1" lang="en-US" altLang="zh-CN" sz="2800" dirty="0">
                <a:latin typeface="微软雅黑" panose="020B0503020204020204" pitchFamily="34" charset="-122"/>
                <a:ea typeface="Microsoft YaHei" panose="020B0503020204020204" pitchFamily="34" charset="-122"/>
              </a:rPr>
              <a:t>n&gt;1</a:t>
            </a:r>
            <a:r>
              <a:rPr kumimoji="1" lang="zh-CN" altLang="en-US" sz="2800" dirty="0">
                <a:latin typeface="微软雅黑" panose="020B0503020204020204" pitchFamily="34" charset="-122"/>
                <a:ea typeface="Microsoft YaHei" panose="020B0503020204020204" pitchFamily="34" charset="-122"/>
              </a:rPr>
              <a:t>时，其余节点可分为</a:t>
            </a:r>
            <a:r>
              <a:rPr kumimoji="1" lang="en-US" altLang="zh-CN" sz="2800" dirty="0">
                <a:latin typeface="微软雅黑" panose="020B0503020204020204" pitchFamily="34" charset="-122"/>
                <a:ea typeface="Microsoft YaHei" panose="020B0503020204020204" pitchFamily="34" charset="-122"/>
              </a:rPr>
              <a:t>m(m&gt;0)</a:t>
            </a:r>
            <a:r>
              <a:rPr kumimoji="1" lang="zh-CN" altLang="en-US" sz="2800" dirty="0">
                <a:latin typeface="微软雅黑" panose="020B0503020204020204" pitchFamily="34" charset="-122"/>
                <a:ea typeface="Microsoft YaHei" panose="020B0503020204020204" pitchFamily="34" charset="-122"/>
              </a:rPr>
              <a:t>个互不相交的有限集合 </a:t>
            </a:r>
            <a:r>
              <a:rPr kumimoji="1" lang="en-US" altLang="zh-CN" sz="2800" dirty="0">
                <a:latin typeface="微软雅黑" panose="020B0503020204020204" pitchFamily="34" charset="-122"/>
                <a:ea typeface="Microsoft YaHei" panose="020B0503020204020204" pitchFamily="34" charset="-122"/>
              </a:rPr>
              <a:t>T1,T2,</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a:t>
            </a:r>
            <a:r>
              <a:rPr kumimoji="1" lang="zh-CN" altLang="en-US" sz="2800" dirty="0">
                <a:latin typeface="微软雅黑" panose="020B0503020204020204" pitchFamily="34" charset="-122"/>
                <a:ea typeface="Microsoft YaHei" panose="020B0503020204020204" pitchFamily="34" charset="-122"/>
              </a:rPr>
              <a:t> </a:t>
            </a:r>
            <a:r>
              <a:rPr kumimoji="1" lang="en-US" altLang="zh-CN" sz="2800" dirty="0">
                <a:latin typeface="微软雅黑" panose="020B0503020204020204" pitchFamily="34" charset="-122"/>
                <a:ea typeface="Microsoft YaHei" panose="020B0503020204020204" pitchFamily="34" charset="-122"/>
              </a:rPr>
              <a:t>Tm</a:t>
            </a:r>
            <a:r>
              <a:rPr kumimoji="1" lang="zh-CN" altLang="en-US" sz="2800" dirty="0">
                <a:latin typeface="微软雅黑" panose="020B0503020204020204" pitchFamily="34" charset="-122"/>
                <a:ea typeface="Microsoft YaHei" panose="020B0503020204020204" pitchFamily="34" charset="-122"/>
              </a:rPr>
              <a:t>， 其中每一个结合本身又是一棵树，并且称为根的子树</a:t>
            </a:r>
            <a:r>
              <a:rPr kumimoji="1" lang="en-US" altLang="zh-CN" sz="2800" dirty="0">
                <a:latin typeface="微软雅黑" panose="020B0503020204020204" pitchFamily="34" charset="-122"/>
                <a:ea typeface="Microsoft YaHei" panose="020B0503020204020204" pitchFamily="34" charset="-122"/>
              </a:rPr>
              <a:t>(Subtree)</a:t>
            </a:r>
            <a:r>
              <a:rPr kumimoji="1" lang="zh-CN" altLang="en-US" sz="2800" dirty="0">
                <a:latin typeface="微软雅黑"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35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677788"/>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7.1</a:t>
            </a:r>
            <a:r>
              <a:rPr kumimoji="1" lang="zh-CN" altLang="en-US" sz="4800" dirty="0">
                <a:latin typeface="Microsoft YaHei" panose="020B0503020204020204" pitchFamily="34" charset="-122"/>
                <a:ea typeface="Microsoft YaHei" panose="020B0503020204020204" pitchFamily="34" charset="-122"/>
              </a:rPr>
              <a:t> 二叉树的遍历方式</a:t>
            </a:r>
          </a:p>
        </p:txBody>
      </p:sp>
      <p:sp>
        <p:nvSpPr>
          <p:cNvPr id="4" name="椭圆 3">
            <a:extLst>
              <a:ext uri="{FF2B5EF4-FFF2-40B4-BE49-F238E27FC236}">
                <a16:creationId xmlns:a16="http://schemas.microsoft.com/office/drawing/2014/main" id="{B642D99F-4D64-EB46-9A8E-97B285F8EC07}"/>
              </a:ext>
            </a:extLst>
          </p:cNvPr>
          <p:cNvSpPr>
            <a:spLocks noChangeAspect="1"/>
          </p:cNvSpPr>
          <p:nvPr/>
        </p:nvSpPr>
        <p:spPr>
          <a:xfrm>
            <a:off x="1290798"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1</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5" name="文本框 14">
            <a:extLst>
              <a:ext uri="{FF2B5EF4-FFF2-40B4-BE49-F238E27FC236}">
                <a16:creationId xmlns:a16="http://schemas.microsoft.com/office/drawing/2014/main" id="{4AC41CFD-581F-E343-B0F9-E862071ADAC3}"/>
              </a:ext>
            </a:extLst>
          </p:cNvPr>
          <p:cNvSpPr txBox="1"/>
          <p:nvPr/>
        </p:nvSpPr>
        <p:spPr>
          <a:xfrm>
            <a:off x="1954797" y="2425583"/>
            <a:ext cx="3855543" cy="461665"/>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pPr marL="514350" indent="-514350"/>
            <a:r>
              <a:rPr lang="zh-CN" altLang="en-US" sz="2400">
                <a:latin typeface="微软雅黑" pitchFamily="34" charset="-122"/>
                <a:ea typeface="微软雅黑" pitchFamily="34" charset="-122"/>
              </a:rPr>
              <a:t>先序遍历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 深度优先遍历）</a:t>
            </a:r>
            <a:endParaRPr lang="en-US" altLang="zh-CN" sz="2400" dirty="0">
              <a:latin typeface="微软雅黑" pitchFamily="34" charset="-122"/>
              <a:ea typeface="微软雅黑" pitchFamily="34" charset="-122"/>
            </a:endParaRPr>
          </a:p>
        </p:txBody>
      </p:sp>
      <p:sp>
        <p:nvSpPr>
          <p:cNvPr id="6" name="椭圆 5">
            <a:extLst>
              <a:ext uri="{FF2B5EF4-FFF2-40B4-BE49-F238E27FC236}">
                <a16:creationId xmlns:a16="http://schemas.microsoft.com/office/drawing/2014/main" id="{BB9111F3-628E-2249-9E7D-9338CC6E53D7}"/>
              </a:ext>
            </a:extLst>
          </p:cNvPr>
          <p:cNvSpPr>
            <a:spLocks noChangeAspect="1"/>
          </p:cNvSpPr>
          <p:nvPr/>
        </p:nvSpPr>
        <p:spPr>
          <a:xfrm>
            <a:off x="6566362" y="2434358"/>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2</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7" name="文本框 20">
            <a:extLst>
              <a:ext uri="{FF2B5EF4-FFF2-40B4-BE49-F238E27FC236}">
                <a16:creationId xmlns:a16="http://schemas.microsoft.com/office/drawing/2014/main" id="{25CEB080-3EE3-D449-A64E-1C0F046F150F}"/>
              </a:ext>
            </a:extLst>
          </p:cNvPr>
          <p:cNvSpPr txBox="1"/>
          <p:nvPr/>
        </p:nvSpPr>
        <p:spPr>
          <a:xfrm>
            <a:off x="7315795" y="2487523"/>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中序遍历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8" name="椭圆 7">
            <a:extLst>
              <a:ext uri="{FF2B5EF4-FFF2-40B4-BE49-F238E27FC236}">
                <a16:creationId xmlns:a16="http://schemas.microsoft.com/office/drawing/2014/main" id="{5FB843F1-FF20-FE4A-8597-00A2CAE5EC52}"/>
              </a:ext>
            </a:extLst>
          </p:cNvPr>
          <p:cNvSpPr>
            <a:spLocks noChangeAspect="1"/>
          </p:cNvSpPr>
          <p:nvPr/>
        </p:nvSpPr>
        <p:spPr>
          <a:xfrm>
            <a:off x="1290798"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3</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9" name="文本框 24">
            <a:extLst>
              <a:ext uri="{FF2B5EF4-FFF2-40B4-BE49-F238E27FC236}">
                <a16:creationId xmlns:a16="http://schemas.microsoft.com/office/drawing/2014/main" id="{71041A75-73DD-994B-A58C-E4D7715A1890}"/>
              </a:ext>
            </a:extLst>
          </p:cNvPr>
          <p:cNvSpPr txBox="1"/>
          <p:nvPr/>
        </p:nvSpPr>
        <p:spPr>
          <a:xfrm>
            <a:off x="1954797" y="3804046"/>
            <a:ext cx="1415772"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后序遍历</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
        <p:nvSpPr>
          <p:cNvPr id="10" name="椭圆 9">
            <a:extLst>
              <a:ext uri="{FF2B5EF4-FFF2-40B4-BE49-F238E27FC236}">
                <a16:creationId xmlns:a16="http://schemas.microsoft.com/office/drawing/2014/main" id="{43F41C0E-5665-6147-8432-3089AB2D15C2}"/>
              </a:ext>
            </a:extLst>
          </p:cNvPr>
          <p:cNvSpPr>
            <a:spLocks noChangeAspect="1"/>
          </p:cNvSpPr>
          <p:nvPr/>
        </p:nvSpPr>
        <p:spPr>
          <a:xfrm>
            <a:off x="6566362" y="3689711"/>
            <a:ext cx="576000" cy="576000"/>
          </a:xfrm>
          <a:prstGeom prst="ellipse">
            <a:avLst/>
          </a:prstGeom>
          <a:noFill/>
          <a:ln w="28575">
            <a:solidFill>
              <a:srgbClr val="0099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4</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11" name="文本框 28">
            <a:extLst>
              <a:ext uri="{FF2B5EF4-FFF2-40B4-BE49-F238E27FC236}">
                <a16:creationId xmlns:a16="http://schemas.microsoft.com/office/drawing/2014/main" id="{EBFA103D-AECF-D449-96AE-5287934EBB3F}"/>
              </a:ext>
            </a:extLst>
          </p:cNvPr>
          <p:cNvSpPr txBox="1"/>
          <p:nvPr/>
        </p:nvSpPr>
        <p:spPr>
          <a:xfrm>
            <a:off x="7315795" y="3804046"/>
            <a:ext cx="3650358" cy="461665"/>
          </a:xfrm>
          <a:prstGeom prst="rect">
            <a:avLst/>
          </a:prstGeom>
          <a:noFill/>
        </p:spPr>
        <p:txBody>
          <a:bodyPr wrap="none" rtlCol="0">
            <a:spAutoFit/>
          </a:bodyPr>
          <a:lstStyle/>
          <a:p>
            <a:pPr marL="514350" lvl="4" indent="-514350"/>
            <a:r>
              <a:rPr lang="zh-CN" altLang="en-US" sz="2400">
                <a:solidFill>
                  <a:schemeClr val="tx1">
                    <a:lumMod val="75000"/>
                    <a:lumOff val="25000"/>
                  </a:schemeClr>
                </a:solidFill>
                <a:latin typeface="微软雅黑" pitchFamily="34" charset="-122"/>
                <a:ea typeface="微软雅黑" pitchFamily="34" charset="-122"/>
                <a:cs typeface="+mn-ea"/>
              </a:rPr>
              <a:t>层次遍历  </a:t>
            </a:r>
            <a:r>
              <a:rPr lang="en-US" altLang="zh-CN" sz="2400">
                <a:solidFill>
                  <a:schemeClr val="tx1">
                    <a:lumMod val="75000"/>
                    <a:lumOff val="25000"/>
                  </a:schemeClr>
                </a:solidFill>
                <a:latin typeface="微软雅黑" pitchFamily="34" charset="-122"/>
                <a:ea typeface="微软雅黑" pitchFamily="34" charset="-122"/>
                <a:cs typeface="+mn-ea"/>
              </a:rPr>
              <a:t>(</a:t>
            </a:r>
            <a:r>
              <a:rPr lang="zh-CN" altLang="en-US" sz="2400">
                <a:solidFill>
                  <a:schemeClr val="tx1">
                    <a:lumMod val="75000"/>
                    <a:lumOff val="25000"/>
                  </a:schemeClr>
                </a:solidFill>
                <a:latin typeface="微软雅黑" pitchFamily="34" charset="-122"/>
                <a:ea typeface="微软雅黑" pitchFamily="34" charset="-122"/>
                <a:cs typeface="+mn-ea"/>
              </a:rPr>
              <a:t>广度优先遍历</a:t>
            </a:r>
            <a:r>
              <a:rPr lang="en-US" altLang="zh-CN" sz="2400">
                <a:solidFill>
                  <a:schemeClr val="tx1">
                    <a:lumMod val="75000"/>
                    <a:lumOff val="25000"/>
                  </a:schemeClr>
                </a:solidFill>
                <a:latin typeface="微软雅黑" pitchFamily="34" charset="-122"/>
                <a:ea typeface="微软雅黑" pitchFamily="34" charset="-122"/>
                <a:cs typeface="+mn-ea"/>
              </a:rPr>
              <a:t>)</a:t>
            </a:r>
            <a:endParaRPr lang="en-US" altLang="zh-CN" sz="2400" dirty="0">
              <a:solidFill>
                <a:schemeClr val="tx1">
                  <a:lumMod val="75000"/>
                  <a:lumOff val="25000"/>
                </a:schemeClr>
              </a:solidFill>
              <a:latin typeface="微软雅黑" pitchFamily="34" charset="-122"/>
              <a:ea typeface="微软雅黑" pitchFamily="34" charset="-122"/>
              <a:cs typeface="+mn-ea"/>
            </a:endParaRPr>
          </a:p>
        </p:txBody>
      </p:sp>
    </p:spTree>
    <p:extLst>
      <p:ext uri="{BB962C8B-B14F-4D97-AF65-F5344CB8AC3E}">
        <p14:creationId xmlns:p14="http://schemas.microsoft.com/office/powerpoint/2010/main" val="2431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0"/>
                                  </p:stCondLst>
                                  <p:childTnLst>
                                    <p:animMotion origin="layout" path="M -3.54167E-6 -2.96296E-6 L -3.54167E-6 0.12917 " pathEditMode="relative" rAng="0" ptsTypes="AA">
                                      <p:cBhvr>
                                        <p:cTn id="9" dur="1500" spd="-100000" fill="hold"/>
                                        <p:tgtEl>
                                          <p:spTgt spid="4"/>
                                        </p:tgtEl>
                                        <p:attrNameLst>
                                          <p:attrName>ppt_x</p:attrName>
                                          <p:attrName>ppt_y</p:attrName>
                                        </p:attrNameLst>
                                      </p:cBhvr>
                                      <p:rCtr x="0" y="6458"/>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63" presetClass="path" presetSubtype="0" decel="100000" fill="hold" grpId="1" nodeType="withEffect">
                                  <p:stCondLst>
                                    <p:cond delay="250"/>
                                  </p:stCondLst>
                                  <p:childTnLst>
                                    <p:animMotion origin="layout" path="M -3.33333E-6 -3.7037E-7 L 0.09037 -3.7037E-7 " pathEditMode="relative" rAng="0" ptsTypes="AA">
                                      <p:cBhvr>
                                        <p:cTn id="14" dur="1500" spd="-100000" fill="hold"/>
                                        <p:tgtEl>
                                          <p:spTgt spid="5"/>
                                        </p:tgtEl>
                                        <p:attrNameLst>
                                          <p:attrName>ppt_x</p:attrName>
                                          <p:attrName>ppt_y</p:attrName>
                                        </p:attrNameLst>
                                      </p:cBhvr>
                                      <p:rCtr x="4518" y="0"/>
                                    </p:animMotion>
                                  </p:childTnLst>
                                </p:cTn>
                              </p:par>
                              <p:par>
                                <p:cTn id="15" presetID="10"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42" presetClass="path" presetSubtype="0" decel="100000" fill="hold" grpId="1" nodeType="withEffect">
                                  <p:stCondLst>
                                    <p:cond delay="750"/>
                                  </p:stCondLst>
                                  <p:childTnLst>
                                    <p:animMotion origin="layout" path="M -3.54167E-6 -2.96296E-6 L -3.54167E-6 0.12917 " pathEditMode="relative" rAng="0" ptsTypes="AA">
                                      <p:cBhvr>
                                        <p:cTn id="19" dur="1500" spd="-100000" fill="hold"/>
                                        <p:tgtEl>
                                          <p:spTgt spid="6"/>
                                        </p:tgtEl>
                                        <p:attrNameLst>
                                          <p:attrName>ppt_x</p:attrName>
                                          <p:attrName>ppt_y</p:attrName>
                                        </p:attrNameLst>
                                      </p:cBhvr>
                                      <p:rCtr x="0" y="6458"/>
                                    </p:animMotion>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63" presetClass="path" presetSubtype="0" decel="100000" fill="hold" grpId="1" nodeType="withEffect">
                                  <p:stCondLst>
                                    <p:cond delay="1000"/>
                                  </p:stCondLst>
                                  <p:childTnLst>
                                    <p:animMotion origin="layout" path="M -3.33333E-6 -3.7037E-7 L 0.09037 -3.7037E-7 " pathEditMode="relative" rAng="0" ptsTypes="AA">
                                      <p:cBhvr>
                                        <p:cTn id="24" dur="1500" spd="-100000" fill="hold"/>
                                        <p:tgtEl>
                                          <p:spTgt spid="7"/>
                                        </p:tgtEl>
                                        <p:attrNameLst>
                                          <p:attrName>ppt_x</p:attrName>
                                          <p:attrName>ppt_y</p:attrName>
                                        </p:attrNameLst>
                                      </p:cBhvr>
                                      <p:rCtr x="4518" y="0"/>
                                    </p:animMotion>
                                  </p:childTnLst>
                                </p:cTn>
                              </p:par>
                              <p:par>
                                <p:cTn id="25" presetID="10" presetClass="entr" presetSubtype="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42" presetClass="path" presetSubtype="0" decel="100000" fill="hold" grpId="1" nodeType="withEffect">
                                  <p:stCondLst>
                                    <p:cond delay="1500"/>
                                  </p:stCondLst>
                                  <p:childTnLst>
                                    <p:animMotion origin="layout" path="M -3.54167E-6 -2.96296E-6 L -3.54167E-6 0.12917 " pathEditMode="relative" rAng="0" ptsTypes="AA">
                                      <p:cBhvr>
                                        <p:cTn id="29" dur="1500" spd="-100000" fill="hold"/>
                                        <p:tgtEl>
                                          <p:spTgt spid="8"/>
                                        </p:tgtEl>
                                        <p:attrNameLst>
                                          <p:attrName>ppt_x</p:attrName>
                                          <p:attrName>ppt_y</p:attrName>
                                        </p:attrNameLst>
                                      </p:cBhvr>
                                      <p:rCtr x="0" y="6458"/>
                                    </p:animMotion>
                                  </p:childTnLst>
                                </p:cTn>
                              </p:par>
                              <p:par>
                                <p:cTn id="30" presetID="10" presetClass="entr" presetSubtype="0" fill="hold" grpId="0" nodeType="withEffect">
                                  <p:stCondLst>
                                    <p:cond delay="1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63" presetClass="path" presetSubtype="0" decel="100000" fill="hold" grpId="1" nodeType="withEffect">
                                  <p:stCondLst>
                                    <p:cond delay="1750"/>
                                  </p:stCondLst>
                                  <p:childTnLst>
                                    <p:animMotion origin="layout" path="M -3.33333E-6 -3.7037E-7 L 0.09037 -3.7037E-7 " pathEditMode="relative" rAng="0" ptsTypes="AA">
                                      <p:cBhvr>
                                        <p:cTn id="34" dur="1500" spd="-100000" fill="hold"/>
                                        <p:tgtEl>
                                          <p:spTgt spid="9"/>
                                        </p:tgtEl>
                                        <p:attrNameLst>
                                          <p:attrName>ppt_x</p:attrName>
                                          <p:attrName>ppt_y</p:attrName>
                                        </p:attrNameLst>
                                      </p:cBhvr>
                                      <p:rCtr x="4518" y="0"/>
                                    </p:animMotion>
                                  </p:childTnLst>
                                </p:cTn>
                              </p:par>
                              <p:par>
                                <p:cTn id="35" presetID="10" presetClass="entr" presetSubtype="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par>
                                <p:cTn id="38" presetID="42" presetClass="path" presetSubtype="0" decel="100000" fill="hold" grpId="1" nodeType="withEffect">
                                  <p:stCondLst>
                                    <p:cond delay="2250"/>
                                  </p:stCondLst>
                                  <p:childTnLst>
                                    <p:animMotion origin="layout" path="M -3.54167E-6 -2.96296E-6 L -3.54167E-6 0.12917 " pathEditMode="relative" rAng="0" ptsTypes="AA">
                                      <p:cBhvr>
                                        <p:cTn id="39" dur="1500" spd="-100000" fill="hold"/>
                                        <p:tgtEl>
                                          <p:spTgt spid="10"/>
                                        </p:tgtEl>
                                        <p:attrNameLst>
                                          <p:attrName>ppt_x</p:attrName>
                                          <p:attrName>ppt_y</p:attrName>
                                        </p:attrNameLst>
                                      </p:cBhvr>
                                      <p:rCtr x="0" y="6458"/>
                                    </p:animMotion>
                                  </p:childTnLst>
                                </p:cTn>
                              </p:par>
                              <p:par>
                                <p:cTn id="40" presetID="10"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63" presetClass="path" presetSubtype="0" decel="100000" fill="hold" grpId="1" nodeType="withEffect">
                                  <p:stCondLst>
                                    <p:cond delay="2500"/>
                                  </p:stCondLst>
                                  <p:childTnLst>
                                    <p:animMotion origin="layout" path="M -3.33333E-6 -3.7037E-7 L 0.09037 -3.7037E-7 " pathEditMode="relative" rAng="0" ptsTypes="AA">
                                      <p:cBhvr>
                                        <p:cTn id="44" dur="1500" spd="-100000" fill="hold"/>
                                        <p:tgtEl>
                                          <p:spTgt spid="11"/>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7.2</a:t>
            </a:r>
            <a:r>
              <a:rPr kumimoji="1" lang="zh-CN" altLang="en-US" sz="4800" dirty="0">
                <a:latin typeface="Microsoft YaHei" panose="020B0503020204020204" pitchFamily="34" charset="-122"/>
                <a:ea typeface="Microsoft YaHei" panose="020B0503020204020204" pitchFamily="34" charset="-122"/>
              </a:rPr>
              <a:t> 先中后 概念</a:t>
            </a:r>
          </a:p>
        </p:txBody>
      </p:sp>
      <p:pic>
        <p:nvPicPr>
          <p:cNvPr id="12" name="Content Placeholder 14">
            <a:extLst>
              <a:ext uri="{FF2B5EF4-FFF2-40B4-BE49-F238E27FC236}">
                <a16:creationId xmlns:a16="http://schemas.microsoft.com/office/drawing/2014/main" id="{A61F414D-D16D-5248-AC84-5D4865974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964" y="1253331"/>
            <a:ext cx="5157141" cy="4351338"/>
          </a:xfrm>
          <a:prstGeom prst="rect">
            <a:avLst/>
          </a:prstGeom>
        </p:spPr>
      </p:pic>
      <p:sp>
        <p:nvSpPr>
          <p:cNvPr id="13" name="TextBox 15">
            <a:extLst>
              <a:ext uri="{FF2B5EF4-FFF2-40B4-BE49-F238E27FC236}">
                <a16:creationId xmlns:a16="http://schemas.microsoft.com/office/drawing/2014/main" id="{007E8B1B-45E4-5245-A408-E07F82D8D1F9}"/>
              </a:ext>
            </a:extLst>
          </p:cNvPr>
          <p:cNvSpPr txBox="1"/>
          <p:nvPr/>
        </p:nvSpPr>
        <p:spPr>
          <a:xfrm>
            <a:off x="2393270" y="5145252"/>
            <a:ext cx="7486077" cy="1569660"/>
          </a:xfrm>
          <a:prstGeom prst="rect">
            <a:avLst/>
          </a:prstGeom>
          <a:noFill/>
        </p:spPr>
        <p:txBody>
          <a:bodyPr wrap="square" rtlCol="0">
            <a:spAutoFit/>
          </a:bodyPr>
          <a:lstStyle/>
          <a:p>
            <a:pPr algn="ct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先序遍历：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中序遍历：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p>
          <a:p>
            <a:pPr algn="ct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后序遍历：</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L</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P</a:t>
            </a:r>
          </a:p>
        </p:txBody>
      </p:sp>
    </p:spTree>
    <p:extLst>
      <p:ext uri="{BB962C8B-B14F-4D97-AF65-F5344CB8AC3E}">
        <p14:creationId xmlns:p14="http://schemas.microsoft.com/office/powerpoint/2010/main" val="79167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7.3</a:t>
            </a:r>
            <a:r>
              <a:rPr kumimoji="1" lang="zh-CN" altLang="en-US" sz="4800" dirty="0">
                <a:latin typeface="Microsoft YaHei" panose="020B0503020204020204" pitchFamily="34" charset="-122"/>
                <a:ea typeface="Microsoft YaHei" panose="020B0503020204020204" pitchFamily="34" charset="-122"/>
              </a:rPr>
              <a:t> 先序遍历</a:t>
            </a:r>
          </a:p>
        </p:txBody>
      </p:sp>
      <p:sp>
        <p:nvSpPr>
          <p:cNvPr id="5" name="TextBox 6">
            <a:extLst>
              <a:ext uri="{FF2B5EF4-FFF2-40B4-BE49-F238E27FC236}">
                <a16:creationId xmlns:a16="http://schemas.microsoft.com/office/drawing/2014/main" id="{0EDF7E63-CAA4-7041-8B37-43C178C58ACC}"/>
              </a:ext>
            </a:extLst>
          </p:cNvPr>
          <p:cNvSpPr txBox="1"/>
          <p:nvPr/>
        </p:nvSpPr>
        <p:spPr>
          <a:xfrm>
            <a:off x="5711809" y="5860611"/>
            <a:ext cx="2951550"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ABDGHCEIF</a:t>
            </a:r>
            <a:endParaRPr lang="en-US" sz="2400" dirty="0">
              <a:solidFill>
                <a:srgbClr val="009999"/>
              </a:solidFill>
              <a:latin typeface="微软雅黑" pitchFamily="34" charset="-122"/>
              <a:ea typeface="微软雅黑" pitchFamily="34" charset="-122"/>
            </a:endParaRPr>
          </a:p>
        </p:txBody>
      </p:sp>
      <p:pic>
        <p:nvPicPr>
          <p:cNvPr id="6" name="Picture 4">
            <a:extLst>
              <a:ext uri="{FF2B5EF4-FFF2-40B4-BE49-F238E27FC236}">
                <a16:creationId xmlns:a16="http://schemas.microsoft.com/office/drawing/2014/main" id="{1C08DFE7-2E15-A345-8CA2-13A0541F9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2" y="2369127"/>
            <a:ext cx="6421012" cy="2904109"/>
          </a:xfrm>
          <a:prstGeom prst="rect">
            <a:avLst/>
          </a:prstGeom>
        </p:spPr>
      </p:pic>
      <p:pic>
        <p:nvPicPr>
          <p:cNvPr id="7" name="Content Placeholder 3">
            <a:extLst>
              <a:ext uri="{FF2B5EF4-FFF2-40B4-BE49-F238E27FC236}">
                <a16:creationId xmlns:a16="http://schemas.microsoft.com/office/drawing/2014/main" id="{9F35EFFF-2821-3047-B715-026FDF29A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21" y="2150140"/>
            <a:ext cx="5097738" cy="3506381"/>
          </a:xfrm>
          <a:prstGeom prst="rect">
            <a:avLst/>
          </a:prstGeom>
        </p:spPr>
      </p:pic>
    </p:spTree>
    <p:extLst>
      <p:ext uri="{BB962C8B-B14F-4D97-AF65-F5344CB8AC3E}">
        <p14:creationId xmlns:p14="http://schemas.microsoft.com/office/powerpoint/2010/main" val="3019429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7.4</a:t>
            </a:r>
            <a:r>
              <a:rPr kumimoji="1" lang="zh-CN" altLang="en-US" sz="4800" dirty="0">
                <a:latin typeface="Microsoft YaHei" panose="020B0503020204020204" pitchFamily="34" charset="-122"/>
                <a:ea typeface="Microsoft YaHei" panose="020B0503020204020204" pitchFamily="34" charset="-122"/>
              </a:rPr>
              <a:t> 中序遍历</a:t>
            </a:r>
          </a:p>
        </p:txBody>
      </p:sp>
      <p:pic>
        <p:nvPicPr>
          <p:cNvPr id="9" name="Content Placeholder 3">
            <a:extLst>
              <a:ext uri="{FF2B5EF4-FFF2-40B4-BE49-F238E27FC236}">
                <a16:creationId xmlns:a16="http://schemas.microsoft.com/office/drawing/2014/main" id="{DD5475F7-6720-7849-A2FB-91CFBB478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46" y="1944357"/>
            <a:ext cx="5167420" cy="3684323"/>
          </a:xfrm>
          <a:prstGeom prst="rect">
            <a:avLst/>
          </a:prstGeom>
        </p:spPr>
      </p:pic>
      <p:sp>
        <p:nvSpPr>
          <p:cNvPr id="10" name="TextBox 5">
            <a:extLst>
              <a:ext uri="{FF2B5EF4-FFF2-40B4-BE49-F238E27FC236}">
                <a16:creationId xmlns:a16="http://schemas.microsoft.com/office/drawing/2014/main" id="{89767461-3E79-5B4F-8C1A-D2DD9EB27BB6}"/>
              </a:ext>
            </a:extLst>
          </p:cNvPr>
          <p:cNvSpPr txBox="1"/>
          <p:nvPr/>
        </p:nvSpPr>
        <p:spPr>
          <a:xfrm>
            <a:off x="5836976" y="5744652"/>
            <a:ext cx="305584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GDHBAEICF</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FCD324AE-3277-6F4E-9C72-83676E4E2F43}"/>
              </a:ext>
            </a:extLst>
          </p:cNvPr>
          <p:cNvPicPr>
            <a:picLocks noChangeAspect="1"/>
          </p:cNvPicPr>
          <p:nvPr/>
        </p:nvPicPr>
        <p:blipFill>
          <a:blip r:embed="rId5"/>
          <a:stretch>
            <a:fillRect/>
          </a:stretch>
        </p:blipFill>
        <p:spPr>
          <a:xfrm>
            <a:off x="5836976" y="2414919"/>
            <a:ext cx="6184900" cy="2743200"/>
          </a:xfrm>
          <a:prstGeom prst="rect">
            <a:avLst/>
          </a:prstGeom>
        </p:spPr>
      </p:pic>
    </p:spTree>
    <p:extLst>
      <p:ext uri="{BB962C8B-B14F-4D97-AF65-F5344CB8AC3E}">
        <p14:creationId xmlns:p14="http://schemas.microsoft.com/office/powerpoint/2010/main" val="115826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7.5</a:t>
            </a:r>
            <a:r>
              <a:rPr kumimoji="1" lang="zh-CN" altLang="en-US" sz="4800" dirty="0">
                <a:latin typeface="Microsoft YaHei" panose="020B0503020204020204" pitchFamily="34" charset="-122"/>
                <a:ea typeface="Microsoft YaHei" panose="020B0503020204020204" pitchFamily="34" charset="-122"/>
              </a:rPr>
              <a:t> 后序遍历</a:t>
            </a:r>
          </a:p>
        </p:txBody>
      </p:sp>
      <p:pic>
        <p:nvPicPr>
          <p:cNvPr id="8" name="Content Placeholder 3">
            <a:extLst>
              <a:ext uri="{FF2B5EF4-FFF2-40B4-BE49-F238E27FC236}">
                <a16:creationId xmlns:a16="http://schemas.microsoft.com/office/drawing/2014/main" id="{E325B892-2515-E048-9ECB-053B1695A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41" y="2099000"/>
            <a:ext cx="4930648" cy="3572343"/>
          </a:xfrm>
          <a:prstGeom prst="rect">
            <a:avLst/>
          </a:prstGeom>
        </p:spPr>
      </p:pic>
      <p:sp>
        <p:nvSpPr>
          <p:cNvPr id="9" name="TextBox 5">
            <a:extLst>
              <a:ext uri="{FF2B5EF4-FFF2-40B4-BE49-F238E27FC236}">
                <a16:creationId xmlns:a16="http://schemas.microsoft.com/office/drawing/2014/main" id="{E33A12F8-1E80-ED43-8A8C-4E467FC6E8B9}"/>
              </a:ext>
            </a:extLst>
          </p:cNvPr>
          <p:cNvSpPr txBox="1"/>
          <p:nvPr/>
        </p:nvSpPr>
        <p:spPr>
          <a:xfrm>
            <a:off x="5787159" y="5860611"/>
            <a:ext cx="2908523"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遍历结果：</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GHDBIEFCA</a:t>
            </a:r>
            <a:endParaRPr lang="en-US" altLang="en-US" sz="2400" dirty="0">
              <a:solidFill>
                <a:srgbClr val="009999"/>
              </a:solidFill>
              <a:latin typeface="微软雅黑" pitchFamily="34" charset="-122"/>
              <a:ea typeface="微软雅黑" pitchFamily="34" charset="-122"/>
            </a:endParaRPr>
          </a:p>
        </p:txBody>
      </p:sp>
      <p:pic>
        <p:nvPicPr>
          <p:cNvPr id="10" name="Picture 2">
            <a:extLst>
              <a:ext uri="{FF2B5EF4-FFF2-40B4-BE49-F238E27FC236}">
                <a16:creationId xmlns:a16="http://schemas.microsoft.com/office/drawing/2014/main" id="{0E4845D7-D657-4B45-A8E5-9F9ACE0ED0F2}"/>
              </a:ext>
            </a:extLst>
          </p:cNvPr>
          <p:cNvPicPr>
            <a:picLocks noChangeAspect="1"/>
          </p:cNvPicPr>
          <p:nvPr/>
        </p:nvPicPr>
        <p:blipFill>
          <a:blip r:embed="rId5"/>
          <a:stretch>
            <a:fillRect/>
          </a:stretch>
        </p:blipFill>
        <p:spPr>
          <a:xfrm>
            <a:off x="5787159" y="2446754"/>
            <a:ext cx="6146800" cy="2819400"/>
          </a:xfrm>
          <a:prstGeom prst="rect">
            <a:avLst/>
          </a:prstGeom>
        </p:spPr>
      </p:pic>
    </p:spTree>
    <p:extLst>
      <p:ext uri="{BB962C8B-B14F-4D97-AF65-F5344CB8AC3E}">
        <p14:creationId xmlns:p14="http://schemas.microsoft.com/office/powerpoint/2010/main" val="3389360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表达式和二叉树遍历的联系</a:t>
            </a:r>
          </a:p>
        </p:txBody>
      </p:sp>
      <p:sp>
        <p:nvSpPr>
          <p:cNvPr id="4" name="文本框 3">
            <a:extLst>
              <a:ext uri="{FF2B5EF4-FFF2-40B4-BE49-F238E27FC236}">
                <a16:creationId xmlns:a16="http://schemas.microsoft.com/office/drawing/2014/main" id="{99CE3CD3-7EC0-8A44-8741-31D2FBDEA5EB}"/>
              </a:ext>
            </a:extLst>
          </p:cNvPr>
          <p:cNvSpPr txBox="1"/>
          <p:nvPr/>
        </p:nvSpPr>
        <p:spPr>
          <a:xfrm>
            <a:off x="4593265" y="1850065"/>
            <a:ext cx="6677247" cy="830997"/>
          </a:xfrm>
          <a:prstGeom prst="rect">
            <a:avLst/>
          </a:prstGeom>
          <a:noFill/>
        </p:spPr>
        <p:txBody>
          <a:bodyPr wrap="square" rtlCol="0">
            <a:spAutoFit/>
          </a:bodyPr>
          <a:lstStyle/>
          <a:p>
            <a:r>
              <a:rPr kumimoji="1" lang="en-US" altLang="zh-CN" sz="2400" dirty="0"/>
              <a:t>👈</a:t>
            </a:r>
            <a:r>
              <a:rPr kumimoji="1" lang="zh-CN" altLang="en-US" sz="2400" dirty="0"/>
              <a:t> 是一个表达式的二叉树</a:t>
            </a:r>
            <a:endParaRPr kumimoji="1" lang="en-US" altLang="zh-CN" sz="2400" dirty="0"/>
          </a:p>
          <a:p>
            <a:endParaRPr kumimoji="1" lang="en-US" altLang="zh-CN" sz="2400" dirty="0"/>
          </a:p>
        </p:txBody>
      </p:sp>
      <p:sp>
        <p:nvSpPr>
          <p:cNvPr id="5" name="文本框 4">
            <a:extLst>
              <a:ext uri="{FF2B5EF4-FFF2-40B4-BE49-F238E27FC236}">
                <a16:creationId xmlns:a16="http://schemas.microsoft.com/office/drawing/2014/main" id="{3DD661F6-75D4-2141-8716-789A5D8BCB1A}"/>
              </a:ext>
            </a:extLst>
          </p:cNvPr>
          <p:cNvSpPr txBox="1"/>
          <p:nvPr/>
        </p:nvSpPr>
        <p:spPr>
          <a:xfrm>
            <a:off x="4572000" y="3118240"/>
            <a:ext cx="2381693" cy="461665"/>
          </a:xfrm>
          <a:prstGeom prst="rect">
            <a:avLst/>
          </a:prstGeom>
          <a:noFill/>
        </p:spPr>
        <p:txBody>
          <a:bodyPr wrap="square" rtlCol="0">
            <a:spAutoFit/>
          </a:bodyPr>
          <a:lstStyle/>
          <a:p>
            <a:r>
              <a:rPr kumimoji="1" lang="zh-CN" altLang="en-US" sz="2400" dirty="0"/>
              <a:t>先序遍历结果是：</a:t>
            </a:r>
          </a:p>
        </p:txBody>
      </p:sp>
      <p:sp>
        <p:nvSpPr>
          <p:cNvPr id="11" name="文本框 10">
            <a:extLst>
              <a:ext uri="{FF2B5EF4-FFF2-40B4-BE49-F238E27FC236}">
                <a16:creationId xmlns:a16="http://schemas.microsoft.com/office/drawing/2014/main" id="{C8B1B041-A526-B545-8EF8-11C3194C775B}"/>
              </a:ext>
            </a:extLst>
          </p:cNvPr>
          <p:cNvSpPr txBox="1"/>
          <p:nvPr/>
        </p:nvSpPr>
        <p:spPr>
          <a:xfrm>
            <a:off x="4571999" y="4187849"/>
            <a:ext cx="2381693" cy="461665"/>
          </a:xfrm>
          <a:prstGeom prst="rect">
            <a:avLst/>
          </a:prstGeom>
          <a:noFill/>
        </p:spPr>
        <p:txBody>
          <a:bodyPr wrap="square" rtlCol="0">
            <a:spAutoFit/>
          </a:bodyPr>
          <a:lstStyle/>
          <a:p>
            <a:r>
              <a:rPr kumimoji="1" lang="zh-CN" altLang="en-US" sz="2400" dirty="0"/>
              <a:t>中序遍历结果是：</a:t>
            </a:r>
          </a:p>
        </p:txBody>
      </p:sp>
      <p:sp>
        <p:nvSpPr>
          <p:cNvPr id="12" name="文本框 11">
            <a:extLst>
              <a:ext uri="{FF2B5EF4-FFF2-40B4-BE49-F238E27FC236}">
                <a16:creationId xmlns:a16="http://schemas.microsoft.com/office/drawing/2014/main" id="{A28F485C-209E-F049-BE1B-B76D245D3445}"/>
              </a:ext>
            </a:extLst>
          </p:cNvPr>
          <p:cNvSpPr txBox="1"/>
          <p:nvPr/>
        </p:nvSpPr>
        <p:spPr>
          <a:xfrm>
            <a:off x="4571998" y="5285258"/>
            <a:ext cx="2381693" cy="461665"/>
          </a:xfrm>
          <a:prstGeom prst="rect">
            <a:avLst/>
          </a:prstGeom>
          <a:noFill/>
        </p:spPr>
        <p:txBody>
          <a:bodyPr wrap="square" rtlCol="0">
            <a:spAutoFit/>
          </a:bodyPr>
          <a:lstStyle/>
          <a:p>
            <a:r>
              <a:rPr kumimoji="1" lang="zh-CN" altLang="en-US" sz="2400" dirty="0"/>
              <a:t>后序遍历结果是：</a:t>
            </a:r>
          </a:p>
        </p:txBody>
      </p:sp>
      <p:sp>
        <p:nvSpPr>
          <p:cNvPr id="13" name="文本框 12">
            <a:extLst>
              <a:ext uri="{FF2B5EF4-FFF2-40B4-BE49-F238E27FC236}">
                <a16:creationId xmlns:a16="http://schemas.microsoft.com/office/drawing/2014/main" id="{FB42B341-27EC-8D40-9ECE-B3BD1D1D4048}"/>
              </a:ext>
            </a:extLst>
          </p:cNvPr>
          <p:cNvSpPr txBox="1"/>
          <p:nvPr/>
        </p:nvSpPr>
        <p:spPr>
          <a:xfrm>
            <a:off x="7675842" y="3118240"/>
            <a:ext cx="2381693" cy="461665"/>
          </a:xfrm>
          <a:prstGeom prst="rect">
            <a:avLst/>
          </a:prstGeom>
          <a:noFill/>
        </p:spPr>
        <p:txBody>
          <a:bodyPr wrap="square" rtlCol="0">
            <a:spAutoFit/>
          </a:bodyPr>
          <a:lstStyle/>
          <a:p>
            <a:r>
              <a:rPr kumimoji="1" lang="en-US" altLang="zh-CN" sz="2400" dirty="0"/>
              <a:t>-+a</a:t>
            </a:r>
            <a:r>
              <a:rPr kumimoji="1" lang="zh-CN" altLang="en-US" sz="2400" dirty="0"/>
              <a:t>*</a:t>
            </a:r>
            <a:r>
              <a:rPr kumimoji="1" lang="en-US" altLang="zh-CN" sz="2400" dirty="0"/>
              <a:t>b-cd/</a:t>
            </a:r>
            <a:r>
              <a:rPr kumimoji="1" lang="en-US" altLang="zh-CN" sz="2400" dirty="0" err="1"/>
              <a:t>ef</a:t>
            </a:r>
            <a:endParaRPr kumimoji="1" lang="zh-CN" altLang="en-US" sz="2400" dirty="0"/>
          </a:p>
        </p:txBody>
      </p:sp>
      <p:sp>
        <p:nvSpPr>
          <p:cNvPr id="14" name="文本框 13">
            <a:extLst>
              <a:ext uri="{FF2B5EF4-FFF2-40B4-BE49-F238E27FC236}">
                <a16:creationId xmlns:a16="http://schemas.microsoft.com/office/drawing/2014/main" id="{C15EE885-67B1-4E4D-9203-8DEB5877F851}"/>
              </a:ext>
            </a:extLst>
          </p:cNvPr>
          <p:cNvSpPr txBox="1"/>
          <p:nvPr/>
        </p:nvSpPr>
        <p:spPr>
          <a:xfrm>
            <a:off x="7675840" y="4124234"/>
            <a:ext cx="2381693" cy="461665"/>
          </a:xfrm>
          <a:prstGeom prst="rect">
            <a:avLst/>
          </a:prstGeom>
          <a:noFill/>
        </p:spPr>
        <p:txBody>
          <a:bodyPr wrap="square" rtlCol="0">
            <a:spAutoFit/>
          </a:bodyPr>
          <a:lstStyle/>
          <a:p>
            <a:r>
              <a:rPr kumimoji="1" lang="en-US" altLang="zh-CN" sz="2400" dirty="0" err="1"/>
              <a:t>a+b</a:t>
            </a:r>
            <a:r>
              <a:rPr kumimoji="1" lang="zh-CN" altLang="en-US" sz="2400" dirty="0"/>
              <a:t>*</a:t>
            </a:r>
            <a:r>
              <a:rPr kumimoji="1" lang="en-US" altLang="zh-CN" sz="2400" dirty="0"/>
              <a:t>(c-d)-e/f</a:t>
            </a:r>
            <a:endParaRPr kumimoji="1" lang="zh-CN" altLang="en-US" sz="2400" dirty="0"/>
          </a:p>
        </p:txBody>
      </p:sp>
      <p:sp>
        <p:nvSpPr>
          <p:cNvPr id="15" name="文本框 14">
            <a:extLst>
              <a:ext uri="{FF2B5EF4-FFF2-40B4-BE49-F238E27FC236}">
                <a16:creationId xmlns:a16="http://schemas.microsoft.com/office/drawing/2014/main" id="{0A707B05-1851-4A42-B6B0-AA8C41F6D2DE}"/>
              </a:ext>
            </a:extLst>
          </p:cNvPr>
          <p:cNvSpPr txBox="1"/>
          <p:nvPr/>
        </p:nvSpPr>
        <p:spPr>
          <a:xfrm>
            <a:off x="7675838" y="5248044"/>
            <a:ext cx="2381693" cy="461665"/>
          </a:xfrm>
          <a:prstGeom prst="rect">
            <a:avLst/>
          </a:prstGeom>
          <a:noFill/>
        </p:spPr>
        <p:txBody>
          <a:bodyPr wrap="square" rtlCol="0">
            <a:spAutoFit/>
          </a:bodyPr>
          <a:lstStyle/>
          <a:p>
            <a:r>
              <a:rPr kumimoji="1" lang="en-US" altLang="zh-CN" sz="2400" dirty="0" err="1"/>
              <a:t>abcd</a:t>
            </a:r>
            <a:r>
              <a:rPr kumimoji="1" lang="en-US" altLang="zh-CN" sz="2400" dirty="0"/>
              <a:t>-</a:t>
            </a:r>
            <a:r>
              <a:rPr kumimoji="1" lang="zh-CN" altLang="en-US" sz="2400" dirty="0"/>
              <a:t>*</a:t>
            </a:r>
            <a:r>
              <a:rPr kumimoji="1" lang="en-US" altLang="zh-CN" sz="2400" dirty="0"/>
              <a:t>+</a:t>
            </a:r>
            <a:r>
              <a:rPr kumimoji="1" lang="en-US" altLang="zh-CN" sz="2400" dirty="0" err="1"/>
              <a:t>ef</a:t>
            </a:r>
            <a:r>
              <a:rPr kumimoji="1" lang="en-US" altLang="zh-CN" sz="2400" dirty="0"/>
              <a:t>/-</a:t>
            </a:r>
            <a:endParaRPr kumimoji="1" lang="zh-CN" altLang="en-US" sz="2400" dirty="0"/>
          </a:p>
        </p:txBody>
      </p:sp>
      <p:pic>
        <p:nvPicPr>
          <p:cNvPr id="6" name="图片 5">
            <a:extLst>
              <a:ext uri="{FF2B5EF4-FFF2-40B4-BE49-F238E27FC236}">
                <a16:creationId xmlns:a16="http://schemas.microsoft.com/office/drawing/2014/main" id="{FB566A7C-1ED5-8A42-B371-E1844BA0C919}"/>
              </a:ext>
            </a:extLst>
          </p:cNvPr>
          <p:cNvPicPr>
            <a:picLocks noChangeAspect="1"/>
          </p:cNvPicPr>
          <p:nvPr/>
        </p:nvPicPr>
        <p:blipFill>
          <a:blip r:embed="rId4"/>
          <a:stretch>
            <a:fillRect/>
          </a:stretch>
        </p:blipFill>
        <p:spPr>
          <a:xfrm>
            <a:off x="381906" y="1853925"/>
            <a:ext cx="2928361" cy="3892998"/>
          </a:xfrm>
          <a:prstGeom prst="rect">
            <a:avLst/>
          </a:prstGeom>
        </p:spPr>
      </p:pic>
      <p:sp>
        <p:nvSpPr>
          <p:cNvPr id="7" name="文本框 6">
            <a:extLst>
              <a:ext uri="{FF2B5EF4-FFF2-40B4-BE49-F238E27FC236}">
                <a16:creationId xmlns:a16="http://schemas.microsoft.com/office/drawing/2014/main" id="{44708EF3-959A-DD44-8EDD-D1BE776B1B06}"/>
              </a:ext>
            </a:extLst>
          </p:cNvPr>
          <p:cNvSpPr txBox="1"/>
          <p:nvPr/>
        </p:nvSpPr>
        <p:spPr>
          <a:xfrm>
            <a:off x="10721478" y="5377591"/>
            <a:ext cx="1470522" cy="461665"/>
          </a:xfrm>
          <a:prstGeom prst="rect">
            <a:avLst/>
          </a:prstGeom>
          <a:solidFill>
            <a:schemeClr val="accent2"/>
          </a:solidFill>
        </p:spPr>
        <p:txBody>
          <a:bodyPr wrap="square" rtlCol="0">
            <a:spAutoFit/>
          </a:bodyPr>
          <a:lstStyle/>
          <a:p>
            <a:r>
              <a:rPr kumimoji="1" lang="zh-CN" altLang="en-US" sz="2400" dirty="0">
                <a:solidFill>
                  <a:schemeClr val="bg1"/>
                </a:solidFill>
              </a:rPr>
              <a:t>逆波兰式</a:t>
            </a:r>
          </a:p>
        </p:txBody>
      </p:sp>
      <p:cxnSp>
        <p:nvCxnSpPr>
          <p:cNvPr id="17" name="直线箭头连接符 16">
            <a:extLst>
              <a:ext uri="{FF2B5EF4-FFF2-40B4-BE49-F238E27FC236}">
                <a16:creationId xmlns:a16="http://schemas.microsoft.com/office/drawing/2014/main" id="{2F1B04DF-365D-324E-8117-84AFFF45B882}"/>
              </a:ext>
            </a:extLst>
          </p:cNvPr>
          <p:cNvCxnSpPr>
            <a:stCxn id="7" idx="1"/>
          </p:cNvCxnSpPr>
          <p:nvPr/>
        </p:nvCxnSpPr>
        <p:spPr>
          <a:xfrm flipH="1" flipV="1">
            <a:off x="9654363" y="5550195"/>
            <a:ext cx="1067115" cy="5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P spid="1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二叉树遍历的实际用途</a:t>
            </a:r>
          </a:p>
        </p:txBody>
      </p:sp>
      <p:sp>
        <p:nvSpPr>
          <p:cNvPr id="2" name="文本框 1">
            <a:extLst>
              <a:ext uri="{FF2B5EF4-FFF2-40B4-BE49-F238E27FC236}">
                <a16:creationId xmlns:a16="http://schemas.microsoft.com/office/drawing/2014/main" id="{0FA6A9C2-5B67-4641-9BB2-2A0027F35478}"/>
              </a:ext>
            </a:extLst>
          </p:cNvPr>
          <p:cNvSpPr txBox="1"/>
          <p:nvPr/>
        </p:nvSpPr>
        <p:spPr>
          <a:xfrm>
            <a:off x="1470521" y="2584474"/>
            <a:ext cx="9587339" cy="1689052"/>
          </a:xfrm>
          <a:prstGeom prst="rect">
            <a:avLst/>
          </a:prstGeom>
          <a:noFill/>
        </p:spPr>
        <p:txBody>
          <a:bodyPr wrap="squar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先序遍历：输出某个文件夹下所有文件名称</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可以有子文件夹</a:t>
            </a:r>
            <a:r>
              <a:rPr kumimoji="1" lang="en-US" altLang="zh-CN" sz="2400" dirty="0">
                <a:latin typeface="Microsoft YaHei" panose="020B0503020204020204" pitchFamily="34" charset="-122"/>
                <a:ea typeface="Microsoft YaHei" panose="020B0503020204020204" pitchFamily="34" charset="-122"/>
              </a:rPr>
              <a:t>)</a:t>
            </a:r>
          </a:p>
          <a:p>
            <a:pPr>
              <a:lnSpc>
                <a:spcPct val="150000"/>
              </a:lnSpc>
            </a:pPr>
            <a:r>
              <a:rPr kumimoji="1" lang="zh-CN" altLang="en-US" sz="2400" dirty="0">
                <a:latin typeface="Microsoft YaHei" panose="020B0503020204020204" pitchFamily="34" charset="-122"/>
                <a:ea typeface="Microsoft YaHei" panose="020B0503020204020204" pitchFamily="34" charset="-122"/>
              </a:rPr>
              <a:t>中序遍历：数学表达式的普通结构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pPr>
            <a:r>
              <a:rPr kumimoji="1" lang="zh-CN" altLang="en-US" sz="2400" dirty="0">
                <a:latin typeface="Microsoft YaHei" panose="020B0503020204020204" pitchFamily="34" charset="-122"/>
                <a:ea typeface="Microsoft YaHei" panose="020B0503020204020204" pitchFamily="34" charset="-122"/>
              </a:rPr>
              <a:t>后序遍历：统计文件夹存储大小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有种自下而上的意味</a:t>
            </a:r>
            <a:r>
              <a:rPr kumimoji="1" lang="en-US" altLang="zh-CN" sz="2400"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452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7.6</a:t>
            </a:r>
            <a:r>
              <a:rPr kumimoji="1" lang="zh-CN" altLang="en-US" sz="4800" dirty="0">
                <a:latin typeface="Microsoft YaHei" panose="020B0503020204020204" pitchFamily="34" charset="-122"/>
                <a:ea typeface="Microsoft YaHei" panose="020B0503020204020204" pitchFamily="34" charset="-122"/>
              </a:rPr>
              <a:t> 层次遍历</a:t>
            </a:r>
          </a:p>
        </p:txBody>
      </p:sp>
      <p:pic>
        <p:nvPicPr>
          <p:cNvPr id="6" name="Content Placeholder 3">
            <a:extLst>
              <a:ext uri="{FF2B5EF4-FFF2-40B4-BE49-F238E27FC236}">
                <a16:creationId xmlns:a16="http://schemas.microsoft.com/office/drawing/2014/main" id="{8910EC35-9316-BF4B-B05A-41F3383B8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23" y="2109053"/>
            <a:ext cx="4490148" cy="3201888"/>
          </a:xfrm>
          <a:prstGeom prst="rect">
            <a:avLst/>
          </a:prstGeom>
        </p:spPr>
      </p:pic>
      <p:sp>
        <p:nvSpPr>
          <p:cNvPr id="7" name="TextBox 4">
            <a:extLst>
              <a:ext uri="{FF2B5EF4-FFF2-40B4-BE49-F238E27FC236}">
                <a16:creationId xmlns:a16="http://schemas.microsoft.com/office/drawing/2014/main" id="{82454609-9D8E-3E48-A309-335542831CCA}"/>
              </a:ext>
            </a:extLst>
          </p:cNvPr>
          <p:cNvSpPr txBox="1"/>
          <p:nvPr/>
        </p:nvSpPr>
        <p:spPr>
          <a:xfrm>
            <a:off x="2528117" y="5860611"/>
            <a:ext cx="2817254" cy="830997"/>
          </a:xfrm>
          <a:prstGeom prst="rect">
            <a:avLst/>
          </a:prstGeom>
          <a:noFill/>
        </p:spPr>
        <p:txBody>
          <a:bodyPr wrap="square" rtlCol="0">
            <a:spAutoFit/>
          </a:bodyPr>
          <a:lstStyle/>
          <a:p>
            <a:r>
              <a:rPr lang="zh-CN" altLang="en-US" sz="2400" dirty="0">
                <a:solidFill>
                  <a:srgbClr val="009999"/>
                </a:solidFill>
                <a:latin typeface="微软雅黑" pitchFamily="34" charset="-122"/>
                <a:ea typeface="微软雅黑" pitchFamily="34" charset="-122"/>
              </a:rPr>
              <a:t>遍历顺序：</a:t>
            </a:r>
            <a:endParaRPr lang="en-US" altLang="zh-CN" sz="2400" dirty="0">
              <a:solidFill>
                <a:srgbClr val="009999"/>
              </a:solidFill>
              <a:latin typeface="微软雅黑" pitchFamily="34" charset="-122"/>
              <a:ea typeface="微软雅黑" pitchFamily="34" charset="-122"/>
            </a:endParaRPr>
          </a:p>
          <a:p>
            <a:r>
              <a:rPr lang="en-US" altLang="zh-CN" sz="2400" dirty="0">
                <a:solidFill>
                  <a:srgbClr val="009999"/>
                </a:solidFill>
                <a:latin typeface="微软雅黑" pitchFamily="34" charset="-122"/>
                <a:ea typeface="微软雅黑" pitchFamily="34" charset="-122"/>
              </a:rPr>
              <a:t>ABCDEGHI</a:t>
            </a:r>
            <a:endParaRPr lang="en-US" altLang="en-US" sz="2400" dirty="0">
              <a:solidFill>
                <a:srgbClr val="009999"/>
              </a:solidFill>
              <a:latin typeface="微软雅黑" pitchFamily="34" charset="-122"/>
              <a:ea typeface="微软雅黑" pitchFamily="34" charset="-122"/>
            </a:endParaRPr>
          </a:p>
        </p:txBody>
      </p:sp>
      <p:pic>
        <p:nvPicPr>
          <p:cNvPr id="11" name="Picture 2">
            <a:extLst>
              <a:ext uri="{FF2B5EF4-FFF2-40B4-BE49-F238E27FC236}">
                <a16:creationId xmlns:a16="http://schemas.microsoft.com/office/drawing/2014/main" id="{1B04FF8C-AA93-1842-8FF2-EF9CF1D0D4E8}"/>
              </a:ext>
            </a:extLst>
          </p:cNvPr>
          <p:cNvPicPr>
            <a:picLocks noChangeAspect="1"/>
          </p:cNvPicPr>
          <p:nvPr/>
        </p:nvPicPr>
        <p:blipFill>
          <a:blip r:embed="rId5"/>
          <a:stretch>
            <a:fillRect/>
          </a:stretch>
        </p:blipFill>
        <p:spPr>
          <a:xfrm>
            <a:off x="5792080" y="1760948"/>
            <a:ext cx="5953510" cy="4515162"/>
          </a:xfrm>
          <a:prstGeom prst="rect">
            <a:avLst/>
          </a:prstGeom>
        </p:spPr>
      </p:pic>
    </p:spTree>
    <p:extLst>
      <p:ext uri="{BB962C8B-B14F-4D97-AF65-F5344CB8AC3E}">
        <p14:creationId xmlns:p14="http://schemas.microsoft.com/office/powerpoint/2010/main" val="242673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7</a:t>
            </a:r>
            <a:r>
              <a:rPr kumimoji="1" lang="zh-CN" altLang="en-US" sz="4800" dirty="0">
                <a:latin typeface="Microsoft YaHei" panose="020B0503020204020204" pitchFamily="34" charset="-122"/>
                <a:ea typeface="Microsoft YaHei" panose="020B0503020204020204" pitchFamily="34" charset="-122"/>
              </a:rPr>
              <a:t> 遍历总结</a:t>
            </a:r>
          </a:p>
        </p:txBody>
      </p:sp>
      <p:sp>
        <p:nvSpPr>
          <p:cNvPr id="2" name="文本框 1">
            <a:extLst>
              <a:ext uri="{FF2B5EF4-FFF2-40B4-BE49-F238E27FC236}">
                <a16:creationId xmlns:a16="http://schemas.microsoft.com/office/drawing/2014/main" id="{D1D62EB5-917E-0B40-B094-1A6D8B58B33D}"/>
              </a:ext>
            </a:extLst>
          </p:cNvPr>
          <p:cNvSpPr txBox="1"/>
          <p:nvPr/>
        </p:nvSpPr>
        <p:spPr>
          <a:xfrm>
            <a:off x="1470521" y="5624623"/>
            <a:ext cx="9462976" cy="954107"/>
          </a:xfrm>
          <a:prstGeom prst="rect">
            <a:avLst/>
          </a:prstGeom>
          <a:solidFill>
            <a:schemeClr val="accent2"/>
          </a:solidFill>
        </p:spPr>
        <p:txBody>
          <a:bodyPr wrap="square" rtlCol="0">
            <a:spAutoFit/>
          </a:bodyPr>
          <a:lstStyle/>
          <a:p>
            <a:r>
              <a:rPr kumimoji="1" lang="zh-CN" altLang="en-US" sz="2800" dirty="0">
                <a:solidFill>
                  <a:schemeClr val="bg1"/>
                </a:solidFill>
                <a:latin typeface="Microsoft YaHei" panose="020B0503020204020204" pitchFamily="34" charset="-122"/>
                <a:ea typeface="Microsoft YaHei" panose="020B0503020204020204" pitchFamily="34" charset="-122"/>
              </a:rPr>
              <a:t>提醒： 因为递归和栈有天生的关联</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在栈那章已经讲过</a:t>
            </a:r>
            <a:r>
              <a:rPr kumimoji="1" lang="en-US" altLang="zh-CN" sz="2800" dirty="0">
                <a:solidFill>
                  <a:schemeClr val="bg1"/>
                </a:solidFill>
                <a:latin typeface="Microsoft YaHei" panose="020B0503020204020204" pitchFamily="34" charset="-122"/>
                <a:ea typeface="Microsoft YaHei" panose="020B0503020204020204" pitchFamily="34" charset="-122"/>
              </a:rPr>
              <a:t>)</a:t>
            </a:r>
            <a:r>
              <a:rPr kumimoji="1" lang="zh-CN" altLang="en-US" sz="2800" dirty="0">
                <a:solidFill>
                  <a:schemeClr val="bg1"/>
                </a:solidFill>
                <a:latin typeface="Microsoft YaHei" panose="020B0503020204020204" pitchFamily="34" charset="-122"/>
                <a:ea typeface="Microsoft YaHei" panose="020B0503020204020204" pitchFamily="34" charset="-122"/>
              </a:rPr>
              <a:t>，可以用栈去实现先序，中序，后序非递归的实现。</a:t>
            </a:r>
          </a:p>
        </p:txBody>
      </p:sp>
      <p:graphicFrame>
        <p:nvGraphicFramePr>
          <p:cNvPr id="5" name="表格 4">
            <a:extLst>
              <a:ext uri="{FF2B5EF4-FFF2-40B4-BE49-F238E27FC236}">
                <a16:creationId xmlns:a16="http://schemas.microsoft.com/office/drawing/2014/main" id="{86726061-B69B-3644-9A7C-5EA5CBB70C3D}"/>
              </a:ext>
            </a:extLst>
          </p:cNvPr>
          <p:cNvGraphicFramePr>
            <a:graphicFrameLocks noGrp="1"/>
          </p:cNvGraphicFramePr>
          <p:nvPr>
            <p:extLst>
              <p:ext uri="{D42A27DB-BD31-4B8C-83A1-F6EECF244321}">
                <p14:modId xmlns:p14="http://schemas.microsoft.com/office/powerpoint/2010/main" val="1755045174"/>
              </p:ext>
            </p:extLst>
          </p:nvPr>
        </p:nvGraphicFramePr>
        <p:xfrm>
          <a:off x="1720108" y="1827115"/>
          <a:ext cx="9089658" cy="3383280"/>
        </p:xfrm>
        <a:graphic>
          <a:graphicData uri="http://schemas.openxmlformats.org/drawingml/2006/table">
            <a:tbl>
              <a:tblPr firstRow="1" bandRow="1">
                <a:tableStyleId>{5C22544A-7EE6-4342-B048-85BDC9FD1C3A}</a:tableStyleId>
              </a:tblPr>
              <a:tblGrid>
                <a:gridCol w="3029886">
                  <a:extLst>
                    <a:ext uri="{9D8B030D-6E8A-4147-A177-3AD203B41FA5}">
                      <a16:colId xmlns:a16="http://schemas.microsoft.com/office/drawing/2014/main" val="899836928"/>
                    </a:ext>
                  </a:extLst>
                </a:gridCol>
                <a:gridCol w="3029886">
                  <a:extLst>
                    <a:ext uri="{9D8B030D-6E8A-4147-A177-3AD203B41FA5}">
                      <a16:colId xmlns:a16="http://schemas.microsoft.com/office/drawing/2014/main" val="2583812070"/>
                    </a:ext>
                  </a:extLst>
                </a:gridCol>
                <a:gridCol w="3029886">
                  <a:extLst>
                    <a:ext uri="{9D8B030D-6E8A-4147-A177-3AD203B41FA5}">
                      <a16:colId xmlns:a16="http://schemas.microsoft.com/office/drawing/2014/main" val="2025409095"/>
                    </a:ext>
                  </a:extLst>
                </a:gridCol>
              </a:tblGrid>
              <a:tr h="450479">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递归方式</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非递归方式</a:t>
                      </a:r>
                    </a:p>
                  </a:txBody>
                  <a:tcPr/>
                </a:tc>
                <a:extLst>
                  <a:ext uri="{0D108BD9-81ED-4DB2-BD59-A6C34878D82A}">
                    <a16:rowId xmlns:a16="http://schemas.microsoft.com/office/drawing/2014/main" val="1836757858"/>
                  </a:ext>
                </a:extLst>
              </a:tr>
              <a:tr h="450479">
                <a:tc>
                  <a:txBody>
                    <a:bodyPr/>
                    <a:lstStyle/>
                    <a:p>
                      <a:pPr algn="ctr"/>
                      <a:r>
                        <a:rPr lang="zh-CN" altLang="en-US" sz="2400" dirty="0">
                          <a:latin typeface="Microsoft YaHei" panose="020B0503020204020204" pitchFamily="34" charset="-122"/>
                          <a:ea typeface="Microsoft YaHei" panose="020B0503020204020204" pitchFamily="34" charset="-122"/>
                        </a:rPr>
                        <a:t>先序遍历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自己实现</a:t>
                      </a:r>
                    </a:p>
                  </a:txBody>
                  <a:tcPr/>
                </a:tc>
                <a:extLst>
                  <a:ext uri="{0D108BD9-81ED-4DB2-BD59-A6C34878D82A}">
                    <a16:rowId xmlns:a16="http://schemas.microsoft.com/office/drawing/2014/main" val="819150411"/>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中序遍历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007260829"/>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后序遍历</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例子举例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52211184"/>
                  </a:ext>
                </a:extLst>
              </a:tr>
              <a:tr h="810862">
                <a:tc>
                  <a:txBody>
                    <a:bodyPr/>
                    <a:lstStyle/>
                    <a:p>
                      <a:pPr algn="ctr"/>
                      <a:r>
                        <a:rPr lang="zh-CN" altLang="en-US" sz="2400" dirty="0">
                          <a:latin typeface="Microsoft YaHei" panose="020B0503020204020204" pitchFamily="34" charset="-122"/>
                          <a:ea typeface="Microsoft YaHei" panose="020B0503020204020204" pitchFamily="34" charset="-122"/>
                        </a:rPr>
                        <a:t>层次遍历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自己实现</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是否可行？</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例子举例</a:t>
                      </a:r>
                    </a:p>
                    <a:p>
                      <a:pPr algn="ctr"/>
                      <a:endParaRPr lang="zh-CN" altLang="en-US" sz="2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99049520"/>
                  </a:ext>
                </a:extLst>
              </a:tr>
            </a:tbl>
          </a:graphicData>
        </a:graphic>
      </p:graphicFrame>
    </p:spTree>
    <p:extLst>
      <p:ext uri="{BB962C8B-B14F-4D97-AF65-F5344CB8AC3E}">
        <p14:creationId xmlns:p14="http://schemas.microsoft.com/office/powerpoint/2010/main" val="2291742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8.</a:t>
            </a:r>
            <a:r>
              <a:rPr kumimoji="1" lang="zh-CN" altLang="en-US" sz="4800" dirty="0">
                <a:latin typeface="Microsoft YaHei" panose="020B0503020204020204" pitchFamily="34" charset="-122"/>
                <a:ea typeface="Microsoft YaHei" panose="020B0503020204020204" pitchFamily="34" charset="-122"/>
              </a:rPr>
              <a:t> 二叉树的建立</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9B9B30A-DB53-7D47-AE5D-5C49C7E38FAF}"/>
              </a:ext>
            </a:extLst>
          </p:cNvPr>
          <p:cNvSpPr txBox="1"/>
          <p:nvPr/>
        </p:nvSpPr>
        <p:spPr>
          <a:xfrm>
            <a:off x="1470521" y="2062716"/>
            <a:ext cx="10544270" cy="1815882"/>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如何从无到有创建一棵二叉树</a:t>
            </a:r>
            <a:endParaRPr kumimoji="1" lang="en-US" altLang="zh-CN" sz="2800" dirty="0">
              <a:latin typeface="Microsoft YaHei" panose="020B0503020204020204" pitchFamily="34" charset="-122"/>
              <a:ea typeface="Microsoft YaHei" panose="020B0503020204020204" pitchFamily="34" charset="-122"/>
            </a:endParaRPr>
          </a:p>
          <a:p>
            <a:r>
              <a:rPr kumimoji="1" lang="zh-CN" altLang="en-US" sz="2800" dirty="0">
                <a:latin typeface="Microsoft YaHei" panose="020B0503020204020204" pitchFamily="34" charset="-122"/>
                <a:ea typeface="Microsoft YaHei" panose="020B0503020204020204" pitchFamily="34" charset="-122"/>
              </a:rPr>
              <a:t>可以</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静态先创建数组为二叉树提供结点数值</a:t>
            </a:r>
            <a:endParaRPr kumimoji="1" lang="en-US" altLang="zh-CN" sz="28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kumimoji="1" lang="zh-CN" altLang="en-US" sz="2800" dirty="0">
                <a:latin typeface="Microsoft YaHei" panose="020B0503020204020204" pitchFamily="34" charset="-122"/>
                <a:ea typeface="Microsoft YaHei" panose="020B0503020204020204" pitchFamily="34" charset="-122"/>
              </a:rPr>
              <a:t>动态输入每颗结点的数值</a:t>
            </a:r>
          </a:p>
        </p:txBody>
      </p:sp>
      <p:sp>
        <p:nvSpPr>
          <p:cNvPr id="4" name="文本框 3">
            <a:extLst>
              <a:ext uri="{FF2B5EF4-FFF2-40B4-BE49-F238E27FC236}">
                <a16:creationId xmlns:a16="http://schemas.microsoft.com/office/drawing/2014/main" id="{74C18A9E-94A2-DA47-BFB6-AAF2338DCFA7}"/>
              </a:ext>
            </a:extLst>
          </p:cNvPr>
          <p:cNvSpPr txBox="1"/>
          <p:nvPr/>
        </p:nvSpPr>
        <p:spPr>
          <a:xfrm>
            <a:off x="5153245" y="5337544"/>
            <a:ext cx="1885507" cy="461665"/>
          </a:xfrm>
          <a:prstGeom prst="rect">
            <a:avLst/>
          </a:prstGeom>
          <a:solidFill>
            <a:schemeClr val="accent2"/>
          </a:solidFill>
        </p:spPr>
        <p:txBody>
          <a:bodyPr wrap="square" rtlCol="0">
            <a:spAutoFit/>
          </a:bodyPr>
          <a:lstStyle/>
          <a:p>
            <a:r>
              <a:rPr kumimoji="1" lang="zh-CN" altLang="en-US" sz="2400" dirty="0">
                <a:solidFill>
                  <a:schemeClr val="bg1"/>
                </a:solidFill>
              </a:rPr>
              <a:t>看示例代码</a:t>
            </a:r>
          </a:p>
        </p:txBody>
      </p:sp>
    </p:spTree>
    <p:extLst>
      <p:ext uri="{BB962C8B-B14F-4D97-AF65-F5344CB8AC3E}">
        <p14:creationId xmlns:p14="http://schemas.microsoft.com/office/powerpoint/2010/main" val="24028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976745" y="540327"/>
            <a:ext cx="10675255"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自然中的树到数据结构中的树的演变</a:t>
            </a:r>
          </a:p>
        </p:txBody>
      </p:sp>
      <p:pic>
        <p:nvPicPr>
          <p:cNvPr id="5" name="Content Placeholder 3">
            <a:extLst>
              <a:ext uri="{FF2B5EF4-FFF2-40B4-BE49-F238E27FC236}">
                <a16:creationId xmlns:a16="http://schemas.microsoft.com/office/drawing/2014/main" id="{5B93CFB0-E253-8947-A8B2-5751EF03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78" y="2115878"/>
            <a:ext cx="3270739" cy="2436367"/>
          </a:xfrm>
          <a:prstGeom prst="rect">
            <a:avLst/>
          </a:prstGeom>
        </p:spPr>
      </p:pic>
      <p:pic>
        <p:nvPicPr>
          <p:cNvPr id="7" name="Content Placeholder 3">
            <a:extLst>
              <a:ext uri="{FF2B5EF4-FFF2-40B4-BE49-F238E27FC236}">
                <a16:creationId xmlns:a16="http://schemas.microsoft.com/office/drawing/2014/main" id="{DC8086C1-28DF-144C-9E99-91FDA6D0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23544" y="2115876"/>
            <a:ext cx="3391781" cy="2436368"/>
          </a:xfrm>
          <a:prstGeom prst="rect">
            <a:avLst/>
          </a:prstGeom>
        </p:spPr>
      </p:pic>
      <p:sp>
        <p:nvSpPr>
          <p:cNvPr id="8" name="右箭头 7">
            <a:extLst>
              <a:ext uri="{FF2B5EF4-FFF2-40B4-BE49-F238E27FC236}">
                <a16:creationId xmlns:a16="http://schemas.microsoft.com/office/drawing/2014/main" id="{E0C6A14A-66F5-5345-9EB5-DB6813EC9F87}"/>
              </a:ext>
            </a:extLst>
          </p:cNvPr>
          <p:cNvSpPr/>
          <p:nvPr/>
        </p:nvSpPr>
        <p:spPr>
          <a:xfrm>
            <a:off x="3533870"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a:extLst>
              <a:ext uri="{FF2B5EF4-FFF2-40B4-BE49-F238E27FC236}">
                <a16:creationId xmlns:a16="http://schemas.microsoft.com/office/drawing/2014/main" id="{600517AC-15A2-9C45-81DA-086CE3B2DD0C}"/>
              </a:ext>
            </a:extLst>
          </p:cNvPr>
          <p:cNvSpPr/>
          <p:nvPr/>
        </p:nvSpPr>
        <p:spPr>
          <a:xfrm>
            <a:off x="7741948" y="3051544"/>
            <a:ext cx="563526" cy="563526"/>
          </a:xfrm>
          <a:prstGeom prst="rightArrow">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Content Placeholder 3">
            <a:extLst>
              <a:ext uri="{FF2B5EF4-FFF2-40B4-BE49-F238E27FC236}">
                <a16:creationId xmlns:a16="http://schemas.microsoft.com/office/drawing/2014/main" id="{380BA67C-D743-0743-A11F-F171622E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525" y="2151846"/>
            <a:ext cx="3872475" cy="2400397"/>
          </a:xfrm>
          <a:prstGeom prst="rect">
            <a:avLst/>
          </a:prstGeom>
        </p:spPr>
      </p:pic>
    </p:spTree>
    <p:extLst>
      <p:ext uri="{BB962C8B-B14F-4D97-AF65-F5344CB8AC3E}">
        <p14:creationId xmlns:p14="http://schemas.microsoft.com/office/powerpoint/2010/main" val="205849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9.</a:t>
            </a:r>
            <a:r>
              <a:rPr kumimoji="1" lang="zh-CN" altLang="en-US" sz="4800" dirty="0">
                <a:latin typeface="Microsoft YaHei" panose="020B0503020204020204" pitchFamily="34" charset="-122"/>
                <a:ea typeface="Microsoft YaHei" panose="020B0503020204020204" pitchFamily="34" charset="-122"/>
              </a:rPr>
              <a:t> 树，二叉树，森林</a:t>
            </a:r>
            <a:endParaRPr kumimoji="1" lang="en-US" altLang="zh-CN" sz="48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A33391C-0205-B546-A34B-BA9EAA23825D}"/>
              </a:ext>
            </a:extLst>
          </p:cNvPr>
          <p:cNvPicPr>
            <a:picLocks noChangeAspect="1"/>
          </p:cNvPicPr>
          <p:nvPr/>
        </p:nvPicPr>
        <p:blipFill>
          <a:blip r:embed="rId4"/>
          <a:stretch>
            <a:fillRect/>
          </a:stretch>
        </p:blipFill>
        <p:spPr>
          <a:xfrm>
            <a:off x="2962590" y="3028669"/>
            <a:ext cx="6266817" cy="3442881"/>
          </a:xfrm>
          <a:prstGeom prst="rect">
            <a:avLst/>
          </a:prstGeom>
        </p:spPr>
      </p:pic>
      <p:sp>
        <p:nvSpPr>
          <p:cNvPr id="8" name="文本框 7">
            <a:extLst>
              <a:ext uri="{FF2B5EF4-FFF2-40B4-BE49-F238E27FC236}">
                <a16:creationId xmlns:a16="http://schemas.microsoft.com/office/drawing/2014/main" id="{C4ADB06D-8F49-9248-AFF3-5D95F2F6A9E7}"/>
              </a:ext>
            </a:extLst>
          </p:cNvPr>
          <p:cNvSpPr txBox="1"/>
          <p:nvPr/>
        </p:nvSpPr>
        <p:spPr>
          <a:xfrm>
            <a:off x="1233376" y="1989945"/>
            <a:ext cx="609492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多棵树组成的集合</a:t>
            </a:r>
          </a:p>
        </p:txBody>
      </p:sp>
    </p:spTree>
    <p:extLst>
      <p:ext uri="{BB962C8B-B14F-4D97-AF65-F5344CB8AC3E}">
        <p14:creationId xmlns:p14="http://schemas.microsoft.com/office/powerpoint/2010/main" val="3306724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赫夫曼树及其应用</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48B2D26-7CCB-DE4F-A9D0-DA52F702E2C7}"/>
              </a:ext>
            </a:extLst>
          </p:cNvPr>
          <p:cNvSpPr txBox="1"/>
          <p:nvPr/>
        </p:nvSpPr>
        <p:spPr>
          <a:xfrm>
            <a:off x="1194389" y="2521059"/>
            <a:ext cx="9803219" cy="1815882"/>
          </a:xfrm>
          <a:prstGeom prst="rect">
            <a:avLst/>
          </a:prstGeom>
          <a:noFill/>
        </p:spPr>
        <p:txBody>
          <a:bodyPr wrap="square" rtlCol="0">
            <a:spAutoFit/>
          </a:bodyPr>
          <a:lstStyle/>
          <a:p>
            <a:pPr lvl="1"/>
            <a:r>
              <a:rPr kumimoji="1" lang="zh-CN" altLang="en-US" sz="2800" dirty="0">
                <a:latin typeface="Microsoft YaHei" panose="020B0503020204020204" pitchFamily="34" charset="-122"/>
                <a:ea typeface="Microsoft YaHei" panose="020B0503020204020204" pitchFamily="34" charset="-122"/>
              </a:rPr>
              <a:t>为什么要了解赫夫曼树？</a:t>
            </a:r>
            <a:endParaRPr kumimoji="1" lang="en-US" altLang="zh-CN" sz="2800" dirty="0">
              <a:latin typeface="Microsoft YaHei" panose="020B0503020204020204" pitchFamily="34" charset="-122"/>
              <a:ea typeface="Microsoft YaHei" panose="020B0503020204020204" pitchFamily="34" charset="-122"/>
            </a:endParaRPr>
          </a:p>
          <a:p>
            <a:pPr lvl="1"/>
            <a:endParaRPr kumimoji="1" lang="en-US" altLang="zh-CN" sz="2800" dirty="0">
              <a:latin typeface="Microsoft YaHei" panose="020B0503020204020204" pitchFamily="34" charset="-122"/>
              <a:ea typeface="Microsoft YaHei" panose="020B0503020204020204" pitchFamily="34" charset="-122"/>
            </a:endParaRPr>
          </a:p>
          <a:p>
            <a:pPr lvl="1"/>
            <a:r>
              <a:rPr kumimoji="1" lang="zh-CN" altLang="en-US" sz="2800" dirty="0">
                <a:latin typeface="Microsoft YaHei" panose="020B0503020204020204" pitchFamily="34" charset="-122"/>
                <a:ea typeface="Microsoft YaHei" panose="020B0503020204020204" pitchFamily="34" charset="-122"/>
              </a:rPr>
              <a:t>赫夫曼树用于压缩信息。压缩就是将原来的数据重新编码的方式来减少空间，赫夫曼树就是这样一种编码方式。</a:t>
            </a:r>
          </a:p>
        </p:txBody>
      </p:sp>
    </p:spTree>
    <p:extLst>
      <p:ext uri="{BB962C8B-B14F-4D97-AF65-F5344CB8AC3E}">
        <p14:creationId xmlns:p14="http://schemas.microsoft.com/office/powerpoint/2010/main" val="65478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C578791-EA41-6E49-A052-3140B56B4C17}"/>
              </a:ext>
            </a:extLst>
          </p:cNvPr>
          <p:cNvPicPr>
            <a:picLocks noChangeAspect="1"/>
          </p:cNvPicPr>
          <p:nvPr/>
        </p:nvPicPr>
        <p:blipFill>
          <a:blip r:embed="rId4"/>
          <a:stretch>
            <a:fillRect/>
          </a:stretch>
        </p:blipFill>
        <p:spPr>
          <a:xfrm>
            <a:off x="1619377" y="2167417"/>
            <a:ext cx="2399730" cy="3956807"/>
          </a:xfrm>
          <a:prstGeom prst="rect">
            <a:avLst/>
          </a:prstGeom>
        </p:spPr>
      </p:pic>
      <p:pic>
        <p:nvPicPr>
          <p:cNvPr id="7" name="图片 6">
            <a:extLst>
              <a:ext uri="{FF2B5EF4-FFF2-40B4-BE49-F238E27FC236}">
                <a16:creationId xmlns:a16="http://schemas.microsoft.com/office/drawing/2014/main" id="{48F36F7B-4ECB-684A-A4DB-D6EAA61D6E07}"/>
              </a:ext>
            </a:extLst>
          </p:cNvPr>
          <p:cNvPicPr>
            <a:picLocks noChangeAspect="1"/>
          </p:cNvPicPr>
          <p:nvPr/>
        </p:nvPicPr>
        <p:blipFill>
          <a:blip r:embed="rId5"/>
          <a:stretch>
            <a:fillRect/>
          </a:stretch>
        </p:blipFill>
        <p:spPr>
          <a:xfrm>
            <a:off x="5726519" y="2167417"/>
            <a:ext cx="5715000" cy="3416300"/>
          </a:xfrm>
          <a:prstGeom prst="rect">
            <a:avLst/>
          </a:prstGeom>
        </p:spPr>
      </p:pic>
    </p:spTree>
    <p:extLst>
      <p:ext uri="{BB962C8B-B14F-4D97-AF65-F5344CB8AC3E}">
        <p14:creationId xmlns:p14="http://schemas.microsoft.com/office/powerpoint/2010/main" val="3062359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3F3A8270-5B35-F94B-A4F6-E257A3239399}"/>
              </a:ext>
            </a:extLst>
          </p:cNvPr>
          <p:cNvPicPr>
            <a:picLocks noChangeAspect="1"/>
          </p:cNvPicPr>
          <p:nvPr/>
        </p:nvPicPr>
        <p:blipFill>
          <a:blip r:embed="rId4"/>
          <a:stretch>
            <a:fillRect/>
          </a:stretch>
        </p:blipFill>
        <p:spPr>
          <a:xfrm>
            <a:off x="1128516" y="3216742"/>
            <a:ext cx="11063484" cy="1302931"/>
          </a:xfrm>
          <a:prstGeom prst="rect">
            <a:avLst/>
          </a:prstGeom>
        </p:spPr>
      </p:pic>
      <p:sp>
        <p:nvSpPr>
          <p:cNvPr id="4" name="文本框 3">
            <a:extLst>
              <a:ext uri="{FF2B5EF4-FFF2-40B4-BE49-F238E27FC236}">
                <a16:creationId xmlns:a16="http://schemas.microsoft.com/office/drawing/2014/main" id="{F3DEF932-53C0-C14A-A30C-CE23C1D7669D}"/>
              </a:ext>
            </a:extLst>
          </p:cNvPr>
          <p:cNvSpPr txBox="1"/>
          <p:nvPr/>
        </p:nvSpPr>
        <p:spPr>
          <a:xfrm>
            <a:off x="1470521" y="2083982"/>
            <a:ext cx="7783032"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如果学生的成绩分布如下：</a:t>
            </a:r>
          </a:p>
        </p:txBody>
      </p:sp>
      <p:sp>
        <p:nvSpPr>
          <p:cNvPr id="6" name="文本框 5">
            <a:extLst>
              <a:ext uri="{FF2B5EF4-FFF2-40B4-BE49-F238E27FC236}">
                <a16:creationId xmlns:a16="http://schemas.microsoft.com/office/drawing/2014/main" id="{E0B3FB6C-8CA9-2948-81B1-FEEDC5FEDB79}"/>
              </a:ext>
            </a:extLst>
          </p:cNvPr>
          <p:cNvSpPr txBox="1"/>
          <p:nvPr/>
        </p:nvSpPr>
        <p:spPr>
          <a:xfrm>
            <a:off x="1128516" y="5190768"/>
            <a:ext cx="10673624" cy="461665"/>
          </a:xfrm>
          <a:prstGeom prst="rect">
            <a:avLst/>
          </a:prstGeom>
          <a:noFill/>
        </p:spPr>
        <p:txBody>
          <a:bodyPr wrap="square" rtlCol="0">
            <a:spAutoFit/>
          </a:bodyPr>
          <a:lstStyle/>
          <a:p>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的学生成绩判断要超过</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次的判断，能否有更好的办法，把判断次数降低？</a:t>
            </a:r>
          </a:p>
        </p:txBody>
      </p:sp>
    </p:spTree>
    <p:extLst>
      <p:ext uri="{BB962C8B-B14F-4D97-AF65-F5344CB8AC3E}">
        <p14:creationId xmlns:p14="http://schemas.microsoft.com/office/powerpoint/2010/main" val="297548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成绩的判断例子</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970788" y="5860611"/>
            <a:ext cx="8478135" cy="830997"/>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从这个逻辑顺序看，对于</a:t>
            </a:r>
            <a:r>
              <a:rPr kumimoji="1" lang="en-US" altLang="zh-CN" sz="2400" dirty="0">
                <a:latin typeface="Microsoft YaHei" panose="020B0503020204020204" pitchFamily="34" charset="-122"/>
                <a:ea typeface="Microsoft YaHei" panose="020B0503020204020204" pitchFamily="34" charset="-122"/>
              </a:rPr>
              <a:t>80%</a:t>
            </a:r>
            <a:r>
              <a:rPr kumimoji="1" lang="zh-CN" altLang="en-US" sz="2400" dirty="0">
                <a:latin typeface="Microsoft YaHei" panose="020B0503020204020204" pitchFamily="34" charset="-122"/>
                <a:ea typeface="Microsoft YaHei" panose="020B0503020204020204" pitchFamily="34" charset="-122"/>
              </a:rPr>
              <a:t>的学生成绩，只要判断</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次就够了，判断次数要少了很多。 </a:t>
            </a:r>
            <a:endParaRPr kumimoji="1" lang="en-US" altLang="zh-CN" sz="2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6D33471-0550-1047-B761-F71A190156F2}"/>
              </a:ext>
            </a:extLst>
          </p:cNvPr>
          <p:cNvPicPr>
            <a:picLocks noChangeAspect="1"/>
          </p:cNvPicPr>
          <p:nvPr/>
        </p:nvPicPr>
        <p:blipFill>
          <a:blip r:embed="rId4"/>
          <a:stretch>
            <a:fillRect/>
          </a:stretch>
        </p:blipFill>
        <p:spPr>
          <a:xfrm>
            <a:off x="1970788" y="1955134"/>
            <a:ext cx="8250422" cy="3363229"/>
          </a:xfrm>
          <a:prstGeom prst="rect">
            <a:avLst/>
          </a:prstGeom>
        </p:spPr>
      </p:pic>
    </p:spTree>
    <p:extLst>
      <p:ext uri="{BB962C8B-B14F-4D97-AF65-F5344CB8AC3E}">
        <p14:creationId xmlns:p14="http://schemas.microsoft.com/office/powerpoint/2010/main" val="143870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52893"/>
            <a:ext cx="10544270"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成绩的判断例子</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什么是路径长度</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2614723" y="5889608"/>
            <a:ext cx="7404356" cy="830997"/>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从树的一个结点到另一个结点的分支数叫做路径长度</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树的路径长度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每个结点到根结点的路径长度之和。</a:t>
            </a: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10313581" y="3267416"/>
            <a:ext cx="1573619" cy="1754326"/>
          </a:xfrm>
          <a:prstGeom prst="rect">
            <a:avLst/>
          </a:prstGeom>
          <a:solidFill>
            <a:schemeClr val="accent2"/>
          </a:solidFill>
        </p:spPr>
        <p:txBody>
          <a:bodyPr wrap="square" rtlCol="0">
            <a:spAutoFit/>
          </a:bodyPr>
          <a:lstStyle/>
          <a:p>
            <a:r>
              <a:rPr kumimoji="1" lang="en-US" altLang="zh-CN" dirty="0">
                <a:solidFill>
                  <a:schemeClr val="bg1"/>
                </a:solidFill>
              </a:rPr>
              <a:t>A/B</a:t>
            </a:r>
            <a:r>
              <a:rPr kumimoji="1" lang="zh-CN" altLang="en-US" dirty="0">
                <a:solidFill>
                  <a:schemeClr val="bg1"/>
                </a:solidFill>
              </a:rPr>
              <a:t>： </a:t>
            </a:r>
            <a:r>
              <a:rPr kumimoji="1" lang="en-US" altLang="zh-CN" dirty="0">
                <a:solidFill>
                  <a:schemeClr val="bg1"/>
                </a:solidFill>
              </a:rPr>
              <a:t>3</a:t>
            </a:r>
          </a:p>
          <a:p>
            <a:r>
              <a:rPr kumimoji="1" lang="en-US" altLang="zh-CN" dirty="0">
                <a:solidFill>
                  <a:schemeClr val="bg1"/>
                </a:solidFill>
              </a:rPr>
              <a:t>C/D/E</a:t>
            </a:r>
            <a:r>
              <a:rPr kumimoji="1" lang="zh-CN" altLang="en-US" dirty="0">
                <a:solidFill>
                  <a:schemeClr val="bg1"/>
                </a:solidFill>
              </a:rPr>
              <a:t>： </a:t>
            </a:r>
            <a:r>
              <a:rPr kumimoji="1" lang="en-US" altLang="zh-CN" dirty="0">
                <a:solidFill>
                  <a:schemeClr val="bg1"/>
                </a:solidFill>
              </a:rPr>
              <a:t>2</a:t>
            </a:r>
          </a:p>
          <a:p>
            <a:endParaRPr kumimoji="1" lang="en-US" altLang="zh-CN" dirty="0">
              <a:solidFill>
                <a:schemeClr val="bg1"/>
              </a:solidFill>
            </a:endParaRPr>
          </a:p>
          <a:p>
            <a:r>
              <a:rPr kumimoji="1" lang="zh-CN" altLang="en-US" dirty="0">
                <a:solidFill>
                  <a:schemeClr val="bg1"/>
                </a:solidFill>
              </a:rPr>
              <a:t>树的路径长度</a:t>
            </a:r>
            <a:endParaRPr kumimoji="1" lang="en-US" altLang="zh-CN" dirty="0">
              <a:solidFill>
                <a:schemeClr val="bg1"/>
              </a:solidFill>
            </a:endParaRPr>
          </a:p>
          <a:p>
            <a:r>
              <a:rPr kumimoji="1" lang="en-US" altLang="zh-CN" dirty="0">
                <a:solidFill>
                  <a:schemeClr val="bg1"/>
                </a:solidFill>
              </a:rPr>
              <a:t>3</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4+2</a:t>
            </a:r>
            <a:r>
              <a:rPr kumimoji="1" lang="zh-CN" altLang="en-US" dirty="0">
                <a:solidFill>
                  <a:schemeClr val="bg1"/>
                </a:solidFill>
              </a:rPr>
              <a:t>*</a:t>
            </a:r>
            <a:r>
              <a:rPr kumimoji="1" lang="en-US" altLang="zh-CN" dirty="0">
                <a:solidFill>
                  <a:schemeClr val="bg1"/>
                </a:solidFill>
              </a:rPr>
              <a:t>1</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16</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45042" y="2990417"/>
            <a:ext cx="1573619" cy="2308324"/>
          </a:xfrm>
          <a:prstGeom prst="rect">
            <a:avLst/>
          </a:prstGeom>
          <a:solidFill>
            <a:schemeClr val="accent2"/>
          </a:solidFill>
        </p:spPr>
        <p:txBody>
          <a:bodyPr wrap="square" rtlCol="0">
            <a:spAutoFit/>
          </a:bodyPr>
          <a:lstStyle/>
          <a:p>
            <a:r>
              <a:rPr kumimoji="1" lang="en-US" altLang="zh-CN" dirty="0">
                <a:solidFill>
                  <a:schemeClr val="bg1"/>
                </a:solidFill>
              </a:rPr>
              <a:t>A:1</a:t>
            </a:r>
          </a:p>
          <a:p>
            <a:r>
              <a:rPr kumimoji="1" lang="en-US" altLang="zh-CN" dirty="0">
                <a:solidFill>
                  <a:schemeClr val="bg1"/>
                </a:solidFill>
              </a:rPr>
              <a:t>B:2</a:t>
            </a:r>
          </a:p>
          <a:p>
            <a:r>
              <a:rPr kumimoji="1" lang="en-US" altLang="zh-CN" dirty="0">
                <a:solidFill>
                  <a:schemeClr val="bg1"/>
                </a:solidFill>
              </a:rPr>
              <a:t>C:3</a:t>
            </a:r>
          </a:p>
          <a:p>
            <a:r>
              <a:rPr kumimoji="1" lang="en-US" altLang="zh-CN" dirty="0">
                <a:solidFill>
                  <a:schemeClr val="bg1"/>
                </a:solidFill>
              </a:rPr>
              <a:t>D/E</a:t>
            </a:r>
            <a:r>
              <a:rPr kumimoji="1" lang="zh-CN" altLang="en-US" dirty="0">
                <a:solidFill>
                  <a:schemeClr val="bg1"/>
                </a:solidFill>
              </a:rPr>
              <a:t>：</a:t>
            </a:r>
            <a:r>
              <a:rPr kumimoji="1" lang="en-US" altLang="zh-CN" dirty="0">
                <a:solidFill>
                  <a:schemeClr val="bg1"/>
                </a:solidFill>
              </a:rPr>
              <a:t>4</a:t>
            </a:r>
          </a:p>
          <a:p>
            <a:endParaRPr kumimoji="1" lang="en-US" altLang="zh-CN" dirty="0">
              <a:solidFill>
                <a:schemeClr val="bg1"/>
              </a:solidFill>
            </a:endParaRPr>
          </a:p>
          <a:p>
            <a:r>
              <a:rPr kumimoji="1" lang="zh-CN" altLang="en-US" dirty="0">
                <a:solidFill>
                  <a:schemeClr val="bg1"/>
                </a:solidFill>
              </a:rPr>
              <a:t>树的路径长度</a:t>
            </a:r>
            <a:r>
              <a:rPr kumimoji="1" lang="en-US" altLang="zh-CN" dirty="0">
                <a:solidFill>
                  <a:schemeClr val="bg1"/>
                </a:solidFill>
              </a:rPr>
              <a:t>1</a:t>
            </a:r>
            <a:r>
              <a:rPr kumimoji="1" lang="zh-CN" altLang="en-US" dirty="0">
                <a:solidFill>
                  <a:schemeClr val="bg1"/>
                </a:solidFill>
              </a:rPr>
              <a:t>*</a:t>
            </a:r>
            <a:r>
              <a:rPr kumimoji="1" lang="en-US" altLang="zh-CN" dirty="0">
                <a:solidFill>
                  <a:schemeClr val="bg1"/>
                </a:solidFill>
              </a:rPr>
              <a:t>2+2</a:t>
            </a:r>
            <a:r>
              <a:rPr kumimoji="1" lang="zh-CN" altLang="en-US" dirty="0">
                <a:solidFill>
                  <a:schemeClr val="bg1"/>
                </a:solidFill>
              </a:rPr>
              <a:t>*</a:t>
            </a:r>
            <a:r>
              <a:rPr kumimoji="1" lang="en-US" altLang="zh-CN" dirty="0">
                <a:solidFill>
                  <a:schemeClr val="bg1"/>
                </a:solidFill>
              </a:rPr>
              <a:t>2+3</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r>
              <a:rPr kumimoji="1" lang="en-US" altLang="zh-CN" dirty="0">
                <a:solidFill>
                  <a:schemeClr val="bg1"/>
                </a:solidFill>
              </a:rPr>
              <a:t>2=</a:t>
            </a:r>
            <a:r>
              <a:rPr kumimoji="1" lang="zh-CN" altLang="en-US" dirty="0">
                <a:solidFill>
                  <a:schemeClr val="bg1"/>
                </a:solidFill>
              </a:rPr>
              <a:t> </a:t>
            </a:r>
            <a:r>
              <a:rPr kumimoji="1" lang="en-US" altLang="zh-CN" dirty="0">
                <a:solidFill>
                  <a:schemeClr val="bg1"/>
                </a:solidFill>
              </a:rPr>
              <a:t>20</a:t>
            </a:r>
            <a:endParaRPr kumimoji="1" lang="zh-CN" altLang="en-US" dirty="0">
              <a:solidFill>
                <a:schemeClr val="bg1"/>
              </a:solidFill>
            </a:endParaRPr>
          </a:p>
        </p:txBody>
      </p:sp>
    </p:spTree>
    <p:extLst>
      <p:ext uri="{BB962C8B-B14F-4D97-AF65-F5344CB8AC3E}">
        <p14:creationId xmlns:p14="http://schemas.microsoft.com/office/powerpoint/2010/main" val="27096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E0B3FB6C-8CA9-2948-81B1-FEEDC5FEDB79}"/>
              </a:ext>
            </a:extLst>
          </p:cNvPr>
          <p:cNvSpPr txBox="1"/>
          <p:nvPr/>
        </p:nvSpPr>
        <p:spPr>
          <a:xfrm>
            <a:off x="1856931" y="2764465"/>
            <a:ext cx="9250957" cy="1384995"/>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构造一棵有</a:t>
            </a:r>
            <a:r>
              <a:rPr kumimoji="1" lang="en-US" altLang="zh-CN" sz="2800" dirty="0">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个叶子结点的二叉树，每个叶子结点带权</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k</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每个叶子的路径长度为</a:t>
            </a:r>
            <a:r>
              <a:rPr kumimoji="1" lang="en-US" altLang="zh-CN" sz="2800" dirty="0" err="1">
                <a:latin typeface="Microsoft YaHei" panose="020B0503020204020204" pitchFamily="34" charset="-122"/>
                <a:ea typeface="Microsoft YaHei" panose="020B0503020204020204" pitchFamily="34" charset="-122"/>
              </a:rPr>
              <a:t>l</a:t>
            </a:r>
            <a:r>
              <a:rPr kumimoji="1" lang="en-US" altLang="zh-CN" sz="2800" baseline="-25000" dirty="0" err="1">
                <a:latin typeface="Microsoft YaHei" panose="020B0503020204020204" pitchFamily="34" charset="-122"/>
                <a:ea typeface="Microsoft YaHei" panose="020B0503020204020204" pitchFamily="34" charset="-122"/>
              </a:rPr>
              <a:t>k</a:t>
            </a:r>
            <a:r>
              <a:rPr kumimoji="1" lang="zh-CN" altLang="en-US" sz="2800" dirty="0">
                <a:latin typeface="Microsoft YaHei" panose="020B0503020204020204" pitchFamily="34" charset="-122"/>
                <a:ea typeface="Microsoft YaHei" panose="020B0503020204020204" pitchFamily="34" charset="-122"/>
              </a:rPr>
              <a:t>，我们通常记作</a:t>
            </a:r>
            <a:r>
              <a:rPr kumimoji="1" lang="en-US" altLang="zh-CN" sz="2800" dirty="0">
                <a:latin typeface="Microsoft YaHei" panose="020B0503020204020204" pitchFamily="34" charset="-122"/>
                <a:ea typeface="Microsoft YaHei" panose="020B0503020204020204" pitchFamily="34" charset="-122"/>
              </a:rPr>
              <a:t>WPL</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a:t>
            </a: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latin typeface="Microsoft YaHei" panose="020B0503020204020204" pitchFamily="34" charset="-122"/>
                <a:ea typeface="Microsoft YaHei" panose="020B0503020204020204" pitchFamily="34" charset="-122"/>
              </a:rPr>
              <a:t>w</a:t>
            </a:r>
            <a:r>
              <a:rPr kumimoji="1" lang="en-US" altLang="zh-CN" sz="2800" baseline="-25000" dirty="0">
                <a:latin typeface="Microsoft YaHei" panose="020B0503020204020204" pitchFamily="34" charset="-122"/>
                <a:ea typeface="Microsoft YaHei" panose="020B0503020204020204" pitchFamily="34" charset="-122"/>
              </a:rPr>
              <a:t>1</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1</a:t>
            </a:r>
            <a:r>
              <a:rPr kumimoji="1" lang="en-US" altLang="zh-CN" sz="2800" dirty="0">
                <a:latin typeface="Microsoft YaHei" panose="020B0503020204020204" pitchFamily="34" charset="-122"/>
                <a:ea typeface="Microsoft YaHei" panose="020B0503020204020204" pitchFamily="34" charset="-122"/>
              </a:rPr>
              <a:t>+...+</a:t>
            </a:r>
            <a:r>
              <a:rPr kumimoji="1" lang="en-US" altLang="zh-CN" sz="2800" dirty="0" err="1">
                <a:latin typeface="Microsoft YaHei" panose="020B0503020204020204" pitchFamily="34" charset="-122"/>
                <a:ea typeface="Microsoft YaHei" panose="020B0503020204020204" pitchFamily="34" charset="-122"/>
              </a:rPr>
              <a:t>w</a:t>
            </a:r>
            <a:r>
              <a:rPr kumimoji="1" lang="en-US" altLang="zh-CN" sz="2800" baseline="-25000" dirty="0" err="1">
                <a:latin typeface="Microsoft YaHei" panose="020B0503020204020204" pitchFamily="34" charset="-122"/>
                <a:ea typeface="Microsoft YaHei" panose="020B0503020204020204" pitchFamily="34" charset="-122"/>
              </a:rPr>
              <a:t>n</a:t>
            </a:r>
            <a:r>
              <a:rPr kumimoji="1" lang="zh-CN" altLang="en-US" sz="2800" dirty="0">
                <a:latin typeface="Microsoft YaHei" panose="020B0503020204020204" pitchFamily="34" charset="-122"/>
                <a:ea typeface="Microsoft YaHei" panose="020B0503020204020204" pitchFamily="34" charset="-122"/>
              </a:rPr>
              <a:t>*</a:t>
            </a:r>
            <a:r>
              <a:rPr kumimoji="1" lang="en-US" altLang="zh-CN" sz="2800" dirty="0">
                <a:latin typeface="Microsoft YaHei" panose="020B0503020204020204" pitchFamily="34" charset="-122"/>
                <a:ea typeface="Microsoft YaHei" panose="020B0503020204020204" pitchFamily="34" charset="-122"/>
              </a:rPr>
              <a:t>l</a:t>
            </a:r>
            <a:r>
              <a:rPr kumimoji="1" lang="en-US" altLang="zh-CN" sz="2800" baseline="-25000" dirty="0">
                <a:latin typeface="Microsoft YaHei" panose="020B0503020204020204" pitchFamily="34" charset="-122"/>
                <a:ea typeface="Microsoft YaHei" panose="020B0503020204020204" pitchFamily="34" charset="-122"/>
              </a:rPr>
              <a:t>n</a:t>
            </a:r>
            <a:r>
              <a:rPr kumimoji="1" lang="zh-CN" altLang="en-US" sz="2800" baseline="-25000" dirty="0">
                <a:latin typeface="Microsoft YaHei" panose="020B0503020204020204" pitchFamily="34" charset="-122"/>
                <a:ea typeface="Microsoft YaHei" panose="020B0503020204020204" pitchFamily="34" charset="-122"/>
              </a:rPr>
              <a:t>  </a:t>
            </a:r>
            <a:r>
              <a:rPr kumimoji="1" lang="zh-CN" altLang="en-US" sz="2800" dirty="0">
                <a:latin typeface="Microsoft YaHei" panose="020B0503020204020204" pitchFamily="34" charset="-122"/>
                <a:ea typeface="Microsoft YaHei" panose="020B0503020204020204" pitchFamily="34" charset="-122"/>
              </a:rPr>
              <a:t>。 带权路径最小的二叉树称作赫夫曼树  </a:t>
            </a:r>
            <a:endParaRPr kumimoji="1"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7312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赫夫曼树</a:t>
            </a:r>
            <a:endParaRPr kumimoji="1" lang="en-US" altLang="zh-CN" sz="4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6BB1DBC6-314F-8245-9004-284CF17BEF56}"/>
              </a:ext>
            </a:extLst>
          </p:cNvPr>
          <p:cNvPicPr>
            <a:picLocks noChangeAspect="1"/>
          </p:cNvPicPr>
          <p:nvPr/>
        </p:nvPicPr>
        <p:blipFill>
          <a:blip r:embed="rId4"/>
          <a:stretch>
            <a:fillRect/>
          </a:stretch>
        </p:blipFill>
        <p:spPr>
          <a:xfrm>
            <a:off x="2614723" y="1473460"/>
            <a:ext cx="7294821" cy="3911079"/>
          </a:xfrm>
          <a:prstGeom prst="rect">
            <a:avLst/>
          </a:prstGeom>
        </p:spPr>
      </p:pic>
      <p:sp>
        <p:nvSpPr>
          <p:cNvPr id="8" name="文本框 7">
            <a:extLst>
              <a:ext uri="{FF2B5EF4-FFF2-40B4-BE49-F238E27FC236}">
                <a16:creationId xmlns:a16="http://schemas.microsoft.com/office/drawing/2014/main" id="{70017AE6-7239-8044-BC23-E5A5314466EA}"/>
              </a:ext>
            </a:extLst>
          </p:cNvPr>
          <p:cNvSpPr txBox="1"/>
          <p:nvPr/>
        </p:nvSpPr>
        <p:spPr>
          <a:xfrm>
            <a:off x="6481999"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220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33E735B-FB90-3D46-8477-93269DD28073}"/>
              </a:ext>
            </a:extLst>
          </p:cNvPr>
          <p:cNvSpPr txBox="1"/>
          <p:nvPr/>
        </p:nvSpPr>
        <p:spPr>
          <a:xfrm>
            <a:off x="683711" y="5975498"/>
            <a:ext cx="5412289" cy="461665"/>
          </a:xfrm>
          <a:prstGeom prst="rect">
            <a:avLst/>
          </a:prstGeom>
          <a:solidFill>
            <a:schemeClr val="accent2"/>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+15</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2+40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3+30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4+10</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4</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=315</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35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a:t>
            </a:r>
            <a:endParaRPr kumimoji="1" lang="en-US" altLang="zh-CN" sz="48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A27BC40-5C57-724B-B4A5-1E466719CC66}"/>
              </a:ext>
            </a:extLst>
          </p:cNvPr>
          <p:cNvSpPr txBox="1"/>
          <p:nvPr/>
        </p:nvSpPr>
        <p:spPr>
          <a:xfrm>
            <a:off x="1470521" y="2211572"/>
            <a:ext cx="9651135" cy="3785652"/>
          </a:xfrm>
          <a:prstGeom prst="rect">
            <a:avLst/>
          </a:prstGeom>
          <a:noFill/>
        </p:spPr>
        <p:txBody>
          <a:bodyPr wrap="square" rtlCol="0">
            <a:spAutoFit/>
          </a:bodyPr>
          <a:lstStyle/>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由给定的</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个权值</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err="1">
                <a:latin typeface="Microsoft YaHei" panose="020B0503020204020204" pitchFamily="34" charset="-122"/>
                <a:ea typeface="Microsoft YaHei" panose="020B0503020204020204" pitchFamily="34" charset="-122"/>
              </a:rPr>
              <a:t>W</a:t>
            </a:r>
            <a:r>
              <a:rPr kumimoji="1" lang="en-US" altLang="zh-CN" sz="2400" baseline="-25000" dirty="0" err="1">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构成</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棵二叉树的集合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T</a:t>
            </a:r>
            <a:r>
              <a:rPr kumimoji="1" lang="en-US" altLang="zh-CN" sz="2400" baseline="-25000" dirty="0">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其中每棵二叉树</a:t>
            </a:r>
            <a:r>
              <a:rPr kumimoji="1" lang="en-US" altLang="zh-CN" sz="2400" dirty="0" err="1">
                <a:latin typeface="Microsoft YaHei" panose="020B0503020204020204" pitchFamily="34" charset="-122"/>
                <a:ea typeface="Microsoft YaHei" panose="020B0503020204020204" pitchFamily="34" charset="-122"/>
              </a:rPr>
              <a:t>Ti</a:t>
            </a:r>
            <a:r>
              <a:rPr kumimoji="1" lang="zh-CN" altLang="en-US" sz="2400" dirty="0">
                <a:latin typeface="Microsoft YaHei" panose="020B0503020204020204" pitchFamily="34" charset="-122"/>
                <a:ea typeface="Microsoft YaHei" panose="020B0503020204020204" pitchFamily="34" charset="-122"/>
              </a:rPr>
              <a:t>中只有一个带权为</a:t>
            </a:r>
            <a:r>
              <a:rPr kumimoji="1" lang="en-US" altLang="zh-CN" sz="2400" dirty="0">
                <a:latin typeface="Microsoft YaHei" panose="020B0503020204020204" pitchFamily="34" charset="-122"/>
                <a:ea typeface="Microsoft YaHei" panose="020B0503020204020204" pitchFamily="34" charset="-122"/>
              </a:rPr>
              <a:t>Wi</a:t>
            </a:r>
            <a:r>
              <a:rPr kumimoji="1" lang="zh-CN" altLang="en-US" sz="2400" dirty="0">
                <a:latin typeface="Microsoft YaHei" panose="020B0503020204020204" pitchFamily="34" charset="-122"/>
                <a:ea typeface="Microsoft YaHei" panose="020B0503020204020204" pitchFamily="34" charset="-122"/>
              </a:rPr>
              <a:t>的根节点，其左右子树均空。</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中选取根结点的权值</a:t>
            </a:r>
            <a:r>
              <a:rPr kumimoji="1" lang="zh-CN" altLang="en-US" sz="2400" dirty="0">
                <a:solidFill>
                  <a:schemeClr val="accent2"/>
                </a:solidFill>
                <a:latin typeface="Microsoft YaHei" panose="020B0503020204020204" pitchFamily="34" charset="-122"/>
                <a:ea typeface="Microsoft YaHei" panose="020B0503020204020204" pitchFamily="34" charset="-122"/>
              </a:rPr>
              <a:t>最小和次小的两棵二叉树作为左、右子树构造一棵新的二叉树</a:t>
            </a:r>
            <a:r>
              <a:rPr kumimoji="1" lang="zh-CN" altLang="en-US" sz="2400" dirty="0">
                <a:latin typeface="Microsoft YaHei" panose="020B0503020204020204" pitchFamily="34" charset="-122"/>
                <a:ea typeface="Microsoft YaHei" panose="020B0503020204020204" pitchFamily="34" charset="-122"/>
              </a:rPr>
              <a:t>。这棵新的二叉树根结点的权值为其左、右子树根结点权值之和；</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在集合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中删除作为左、右子树的两棵二叉树，并将新建立的二叉树加入到集合</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a:t>
            </a:r>
          </a:p>
          <a:p>
            <a:pPr marL="457200" indent="-457200">
              <a:buFont typeface="+mj-lt"/>
              <a:buAutoNum type="arabicPeriod"/>
            </a:pPr>
            <a:r>
              <a:rPr kumimoji="1" lang="zh-CN" altLang="en-US" sz="2400" dirty="0">
                <a:latin typeface="Microsoft YaHei" panose="020B0503020204020204" pitchFamily="34" charset="-122"/>
                <a:ea typeface="Microsoft YaHei" panose="020B0503020204020204" pitchFamily="34" charset="-122"/>
              </a:rPr>
              <a:t>重复（</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）两步，当</a:t>
            </a:r>
            <a:r>
              <a:rPr kumimoji="1" lang="en-US" altLang="zh-CN" sz="2400" dirty="0">
                <a:latin typeface="Microsoft YaHei" panose="020B0503020204020204" pitchFamily="34" charset="-122"/>
                <a:ea typeface="Microsoft YaHei" panose="020B0503020204020204" pitchFamily="34" charset="-122"/>
              </a:rPr>
              <a:t>F</a:t>
            </a:r>
            <a:r>
              <a:rPr kumimoji="1" lang="zh-CN" altLang="en-US" sz="2400" dirty="0">
                <a:latin typeface="Microsoft YaHei" panose="020B0503020204020204" pitchFamily="34" charset="-122"/>
                <a:ea typeface="Microsoft YaHei" panose="020B0503020204020204" pitchFamily="34" charset="-122"/>
              </a:rPr>
              <a:t>中只剩下一棵二叉树时，这棵二叉树便是所要建立的赫夫曼树。</a:t>
            </a:r>
          </a:p>
        </p:txBody>
      </p:sp>
    </p:spTree>
    <p:extLst>
      <p:ext uri="{BB962C8B-B14F-4D97-AF65-F5344CB8AC3E}">
        <p14:creationId xmlns:p14="http://schemas.microsoft.com/office/powerpoint/2010/main" val="4068692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10.</a:t>
            </a:r>
            <a:r>
              <a:rPr kumimoji="1" lang="zh-CN" altLang="en-US" sz="4800" dirty="0">
                <a:latin typeface="Microsoft YaHei" panose="020B0503020204020204" pitchFamily="34" charset="-122"/>
                <a:ea typeface="Microsoft YaHei" panose="020B0503020204020204" pitchFamily="34" charset="-122"/>
              </a:rPr>
              <a:t> 如何构造赫夫曼树举例</a:t>
            </a:r>
            <a:endParaRPr kumimoji="1" lang="en-US" altLang="zh-CN" sz="4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88D0578-FF19-BA49-8310-FC776AC1063B}"/>
              </a:ext>
            </a:extLst>
          </p:cNvPr>
          <p:cNvPicPr>
            <a:picLocks noChangeAspect="1"/>
          </p:cNvPicPr>
          <p:nvPr/>
        </p:nvPicPr>
        <p:blipFill>
          <a:blip r:embed="rId4"/>
          <a:stretch>
            <a:fillRect/>
          </a:stretch>
        </p:blipFill>
        <p:spPr>
          <a:xfrm>
            <a:off x="563162" y="1685225"/>
            <a:ext cx="3635349" cy="2150176"/>
          </a:xfrm>
          <a:prstGeom prst="rect">
            <a:avLst/>
          </a:prstGeom>
        </p:spPr>
      </p:pic>
      <p:pic>
        <p:nvPicPr>
          <p:cNvPr id="7" name="图片 6">
            <a:extLst>
              <a:ext uri="{FF2B5EF4-FFF2-40B4-BE49-F238E27FC236}">
                <a16:creationId xmlns:a16="http://schemas.microsoft.com/office/drawing/2014/main" id="{BEB87BB4-E1F1-E24D-BE58-931BDC454371}"/>
              </a:ext>
            </a:extLst>
          </p:cNvPr>
          <p:cNvPicPr>
            <a:picLocks noChangeAspect="1"/>
          </p:cNvPicPr>
          <p:nvPr/>
        </p:nvPicPr>
        <p:blipFill>
          <a:blip r:embed="rId5"/>
          <a:stretch>
            <a:fillRect/>
          </a:stretch>
        </p:blipFill>
        <p:spPr>
          <a:xfrm>
            <a:off x="5763733" y="1729499"/>
            <a:ext cx="3136900" cy="2150176"/>
          </a:xfrm>
          <a:prstGeom prst="rect">
            <a:avLst/>
          </a:prstGeom>
        </p:spPr>
      </p:pic>
      <p:pic>
        <p:nvPicPr>
          <p:cNvPr id="9" name="图片 8">
            <a:extLst>
              <a:ext uri="{FF2B5EF4-FFF2-40B4-BE49-F238E27FC236}">
                <a16:creationId xmlns:a16="http://schemas.microsoft.com/office/drawing/2014/main" id="{6C2D2F2F-7ABE-3D44-831C-6BEEC88B082D}"/>
              </a:ext>
            </a:extLst>
          </p:cNvPr>
          <p:cNvPicPr>
            <a:picLocks noChangeAspect="1"/>
          </p:cNvPicPr>
          <p:nvPr/>
        </p:nvPicPr>
        <p:blipFill>
          <a:blip r:embed="rId6"/>
          <a:stretch>
            <a:fillRect/>
          </a:stretch>
        </p:blipFill>
        <p:spPr>
          <a:xfrm>
            <a:off x="9137061" y="3924300"/>
            <a:ext cx="2806700" cy="2933700"/>
          </a:xfrm>
          <a:prstGeom prst="rect">
            <a:avLst/>
          </a:prstGeom>
        </p:spPr>
      </p:pic>
      <p:pic>
        <p:nvPicPr>
          <p:cNvPr id="11" name="图片 10">
            <a:extLst>
              <a:ext uri="{FF2B5EF4-FFF2-40B4-BE49-F238E27FC236}">
                <a16:creationId xmlns:a16="http://schemas.microsoft.com/office/drawing/2014/main" id="{5177FE8B-C36E-674F-BEB5-2E05E07AFBBF}"/>
              </a:ext>
            </a:extLst>
          </p:cNvPr>
          <p:cNvPicPr>
            <a:picLocks noChangeAspect="1"/>
          </p:cNvPicPr>
          <p:nvPr/>
        </p:nvPicPr>
        <p:blipFill>
          <a:blip r:embed="rId7"/>
          <a:stretch>
            <a:fillRect/>
          </a:stretch>
        </p:blipFill>
        <p:spPr>
          <a:xfrm>
            <a:off x="2317898" y="4040371"/>
            <a:ext cx="3445835" cy="2762248"/>
          </a:xfrm>
          <a:prstGeom prst="rect">
            <a:avLst/>
          </a:prstGeom>
        </p:spPr>
      </p:pic>
      <p:sp>
        <p:nvSpPr>
          <p:cNvPr id="12" name="右箭头 11">
            <a:extLst>
              <a:ext uri="{FF2B5EF4-FFF2-40B4-BE49-F238E27FC236}">
                <a16:creationId xmlns:a16="http://schemas.microsoft.com/office/drawing/2014/main" id="{4A77907E-6FFC-5F4E-A87B-CB6CFEB0FFAD}"/>
              </a:ext>
            </a:extLst>
          </p:cNvPr>
          <p:cNvSpPr/>
          <p:nvPr/>
        </p:nvSpPr>
        <p:spPr>
          <a:xfrm>
            <a:off x="4593265" y="2551814"/>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4D88AEC0-6909-984E-9954-31C49D1720E2}"/>
              </a:ext>
            </a:extLst>
          </p:cNvPr>
          <p:cNvSpPr/>
          <p:nvPr/>
        </p:nvSpPr>
        <p:spPr>
          <a:xfrm>
            <a:off x="7055736" y="5264763"/>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E28C886E-95F8-D84B-9A69-F40E1812B304}"/>
              </a:ext>
            </a:extLst>
          </p:cNvPr>
          <p:cNvSpPr/>
          <p:nvPr/>
        </p:nvSpPr>
        <p:spPr>
          <a:xfrm>
            <a:off x="9902773" y="2633926"/>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7EEE1F89-7B43-2C4F-B292-33E1DCD7947E}"/>
              </a:ext>
            </a:extLst>
          </p:cNvPr>
          <p:cNvSpPr/>
          <p:nvPr/>
        </p:nvSpPr>
        <p:spPr>
          <a:xfrm>
            <a:off x="863822" y="5295108"/>
            <a:ext cx="552893" cy="25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5898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数据结构中的树</a:t>
            </a:r>
          </a:p>
        </p:txBody>
      </p:sp>
      <p:pic>
        <p:nvPicPr>
          <p:cNvPr id="5" name="Content Placeholder 3">
            <a:extLst>
              <a:ext uri="{FF2B5EF4-FFF2-40B4-BE49-F238E27FC236}">
                <a16:creationId xmlns:a16="http://schemas.microsoft.com/office/drawing/2014/main" id="{4F522190-B1AD-E24F-9333-3244050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034" y="3425137"/>
            <a:ext cx="4641934" cy="2877355"/>
          </a:xfrm>
          <a:prstGeom prst="rect">
            <a:avLst/>
          </a:prstGeom>
        </p:spPr>
      </p:pic>
      <p:sp>
        <p:nvSpPr>
          <p:cNvPr id="7" name="文本框 6">
            <a:extLst>
              <a:ext uri="{FF2B5EF4-FFF2-40B4-BE49-F238E27FC236}">
                <a16:creationId xmlns:a16="http://schemas.microsoft.com/office/drawing/2014/main" id="{7065DF77-3956-FB45-8ADF-E82CBA1C2FD9}"/>
              </a:ext>
            </a:extLst>
          </p:cNvPr>
          <p:cNvSpPr txBox="1"/>
          <p:nvPr/>
        </p:nvSpPr>
        <p:spPr>
          <a:xfrm>
            <a:off x="1226127" y="1883676"/>
            <a:ext cx="4869873" cy="1200329"/>
          </a:xfrm>
          <a:prstGeom prst="rect">
            <a:avLst/>
          </a:prstGeom>
          <a:noFill/>
        </p:spPr>
        <p:txBody>
          <a:bodyPr wrap="square" rtlCol="0">
            <a:spAutoFit/>
          </a:bodyPr>
          <a:lstStyle/>
          <a:p>
            <a:pPr marL="342900" indent="-342900">
              <a:buAutoNum type="arabicPeriod"/>
            </a:pPr>
            <a:r>
              <a:rPr kumimoji="1" lang="zh-CN" altLang="en-US" sz="2400" dirty="0"/>
              <a:t>空树</a:t>
            </a:r>
            <a:endParaRPr kumimoji="1" lang="en-US" altLang="zh-CN" sz="2400" dirty="0"/>
          </a:p>
          <a:p>
            <a:pPr marL="342900" indent="-342900">
              <a:buAutoNum type="arabicPeriod"/>
            </a:pPr>
            <a:r>
              <a:rPr kumimoji="1" lang="zh-CN" altLang="en-US" sz="2400" dirty="0"/>
              <a:t>只有根节点的树</a:t>
            </a:r>
            <a:endParaRPr kumimoji="1" lang="en-US" altLang="zh-CN" sz="2400" dirty="0"/>
          </a:p>
          <a:p>
            <a:pPr marL="342900" indent="-342900">
              <a:buAutoNum type="arabicPeriod"/>
            </a:pPr>
            <a:r>
              <a:rPr kumimoji="1" lang="zh-CN" altLang="en-US" sz="2400" dirty="0"/>
              <a:t>多节点的树</a:t>
            </a:r>
          </a:p>
        </p:txBody>
      </p:sp>
      <p:pic>
        <p:nvPicPr>
          <p:cNvPr id="8" name="图片 7">
            <a:extLst>
              <a:ext uri="{FF2B5EF4-FFF2-40B4-BE49-F238E27FC236}">
                <a16:creationId xmlns:a16="http://schemas.microsoft.com/office/drawing/2014/main" id="{EF725B19-1C49-6645-9835-4014D50A931D}"/>
              </a:ext>
            </a:extLst>
          </p:cNvPr>
          <p:cNvPicPr>
            <a:picLocks noChangeAspect="1"/>
          </p:cNvPicPr>
          <p:nvPr/>
        </p:nvPicPr>
        <p:blipFill>
          <a:blip r:embed="rId4"/>
          <a:stretch>
            <a:fillRect/>
          </a:stretch>
        </p:blipFill>
        <p:spPr>
          <a:xfrm>
            <a:off x="1032032" y="3598899"/>
            <a:ext cx="4877616" cy="2703593"/>
          </a:xfrm>
          <a:prstGeom prst="rect">
            <a:avLst/>
          </a:prstGeom>
        </p:spPr>
      </p:pic>
    </p:spTree>
    <p:extLst>
      <p:ext uri="{BB962C8B-B14F-4D97-AF65-F5344CB8AC3E}">
        <p14:creationId xmlns:p14="http://schemas.microsoft.com/office/powerpoint/2010/main" val="3047678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97173" y="2769781"/>
            <a:ext cx="10441172" cy="954107"/>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用成绩的分支判断只是让大家能形象地了解赫夫曼树，当年赫夫曼树的目的是为了解决远距离通信的数据传输的优化问题</a:t>
            </a:r>
          </a:p>
        </p:txBody>
      </p:sp>
    </p:spTree>
    <p:extLst>
      <p:ext uri="{BB962C8B-B14F-4D97-AF65-F5344CB8AC3E}">
        <p14:creationId xmlns:p14="http://schemas.microsoft.com/office/powerpoint/2010/main" val="1521390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假如我们要在网络上传送 </a:t>
            </a:r>
            <a:r>
              <a:rPr kumimoji="1" lang="en-US" altLang="zh-CN" sz="2400" dirty="0">
                <a:latin typeface="Microsoft YaHei" panose="020B0503020204020204" pitchFamily="34" charset="-122"/>
                <a:ea typeface="Microsoft YaHei" panose="020B0503020204020204" pitchFamily="34" charset="-122"/>
              </a:rPr>
              <a:t>BADCADFEED</a:t>
            </a:r>
            <a:r>
              <a:rPr kumimoji="1" lang="zh-CN" altLang="en-US" sz="2400" dirty="0">
                <a:latin typeface="Microsoft YaHei" panose="020B0503020204020204" pitchFamily="34" charset="-122"/>
                <a:ea typeface="Microsoft YaHei" panose="020B0503020204020204" pitchFamily="34" charset="-122"/>
              </a:rPr>
              <a:t>给别人，我们要对这些字母编码才能传送。 这里我们只需要编码 </a:t>
            </a:r>
            <a:r>
              <a:rPr kumimoji="1" lang="en-US" altLang="zh-CN" sz="2400" dirty="0">
                <a:latin typeface="Microsoft YaHei" panose="020B0503020204020204" pitchFamily="34" charset="-122"/>
                <a:ea typeface="Microsoft YaHei" panose="020B0503020204020204" pitchFamily="34" charset="-122"/>
              </a:rPr>
              <a:t>ABCDEF</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6</a:t>
            </a:r>
            <a:r>
              <a:rPr kumimoji="1" lang="zh-CN" altLang="en-US" sz="2400" dirty="0">
                <a:latin typeface="Microsoft YaHei" panose="020B0503020204020204" pitchFamily="34" charset="-122"/>
                <a:ea typeface="Microsoft YaHei" panose="020B0503020204020204" pitchFamily="34" charset="-122"/>
              </a:rPr>
              <a:t>个字母，当然现实会更加复杂，这里只是举个例子。</a:t>
            </a:r>
          </a:p>
        </p:txBody>
      </p:sp>
      <p:pic>
        <p:nvPicPr>
          <p:cNvPr id="5" name="图片 4">
            <a:extLst>
              <a:ext uri="{FF2B5EF4-FFF2-40B4-BE49-F238E27FC236}">
                <a16:creationId xmlns:a16="http://schemas.microsoft.com/office/drawing/2014/main" id="{4DAE8745-2D63-C745-BFC9-9A8C65EFC65E}"/>
              </a:ext>
            </a:extLst>
          </p:cNvPr>
          <p:cNvPicPr>
            <a:picLocks noChangeAspect="1"/>
          </p:cNvPicPr>
          <p:nvPr/>
        </p:nvPicPr>
        <p:blipFill>
          <a:blip r:embed="rId4"/>
          <a:stretch>
            <a:fillRect/>
          </a:stretch>
        </p:blipFill>
        <p:spPr>
          <a:xfrm>
            <a:off x="2921738" y="3870344"/>
            <a:ext cx="5753100" cy="736600"/>
          </a:xfrm>
          <a:prstGeom prst="rect">
            <a:avLst/>
          </a:prstGeom>
        </p:spPr>
      </p:pic>
      <p:pic>
        <p:nvPicPr>
          <p:cNvPr id="6" name="图片 5">
            <a:extLst>
              <a:ext uri="{FF2B5EF4-FFF2-40B4-BE49-F238E27FC236}">
                <a16:creationId xmlns:a16="http://schemas.microsoft.com/office/drawing/2014/main" id="{FBCC612C-5BE4-034B-AB0F-D730FDC08984}"/>
              </a:ext>
            </a:extLst>
          </p:cNvPr>
          <p:cNvPicPr>
            <a:picLocks noChangeAspect="1"/>
          </p:cNvPicPr>
          <p:nvPr/>
        </p:nvPicPr>
        <p:blipFill>
          <a:blip r:embed="rId5"/>
          <a:stretch>
            <a:fillRect/>
          </a:stretch>
        </p:blipFill>
        <p:spPr>
          <a:xfrm>
            <a:off x="3364317" y="5550195"/>
            <a:ext cx="4753143" cy="483043"/>
          </a:xfrm>
          <a:prstGeom prst="rect">
            <a:avLst/>
          </a:prstGeom>
        </p:spPr>
      </p:pic>
      <p:sp>
        <p:nvSpPr>
          <p:cNvPr id="7" name="下箭头 6">
            <a:extLst>
              <a:ext uri="{FF2B5EF4-FFF2-40B4-BE49-F238E27FC236}">
                <a16:creationId xmlns:a16="http://schemas.microsoft.com/office/drawing/2014/main" id="{36FB4C70-DAB2-0D48-90E1-4E13F205CA75}"/>
              </a:ext>
            </a:extLst>
          </p:cNvPr>
          <p:cNvSpPr/>
          <p:nvPr/>
        </p:nvSpPr>
        <p:spPr>
          <a:xfrm>
            <a:off x="5649432" y="4764287"/>
            <a:ext cx="297711" cy="628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267A336-4792-A44E-A06D-86CC78C6A0E2}"/>
              </a:ext>
            </a:extLst>
          </p:cNvPr>
          <p:cNvSpPr txBox="1"/>
          <p:nvPr/>
        </p:nvSpPr>
        <p:spPr>
          <a:xfrm>
            <a:off x="9229060" y="4606943"/>
            <a:ext cx="2466754" cy="1200329"/>
          </a:xfrm>
          <a:prstGeom prst="rect">
            <a:avLst/>
          </a:prstGeom>
          <a:solidFill>
            <a:schemeClr val="accent2"/>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如果是一篇很长的文章，那这个长度是很长的</a:t>
            </a:r>
            <a:r>
              <a:rPr kumimoji="1" lang="en-US" altLang="zh-CN" sz="2400" dirty="0">
                <a:solidFill>
                  <a:schemeClr val="bg1"/>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2216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1254642" y="2041451"/>
            <a:ext cx="10441172" cy="1569660"/>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在日常使用中，字母是有使用频率的，就像你可以从键盘上每个键的磨损看出哪些字符是常用的。</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假如，我们定义使用频率如下：</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A:27</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B:8</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C:15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D:</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15</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E:30</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F:5</a:t>
            </a:r>
            <a:r>
              <a:rPr kumimoji="1" lang="zh-CN" altLang="en-US" sz="2400" dirty="0">
                <a:latin typeface="Microsoft YaHei" panose="020B0503020204020204" pitchFamily="34" charset="-122"/>
                <a:ea typeface="Microsoft YaHei" panose="020B0503020204020204" pitchFamily="34" charset="-122"/>
              </a:rPr>
              <a:t>， 那我们用赫夫曼树来表示一下</a:t>
            </a:r>
            <a:endParaRPr kumimoji="1" lang="en-US" altLang="zh-CN" sz="2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BB4E5880-92D2-B944-9BD1-B69127CAFAF7}"/>
              </a:ext>
            </a:extLst>
          </p:cNvPr>
          <p:cNvPicPr>
            <a:picLocks noChangeAspect="1"/>
          </p:cNvPicPr>
          <p:nvPr/>
        </p:nvPicPr>
        <p:blipFill>
          <a:blip r:embed="rId4"/>
          <a:stretch>
            <a:fillRect/>
          </a:stretch>
        </p:blipFill>
        <p:spPr>
          <a:xfrm>
            <a:off x="107583" y="4119772"/>
            <a:ext cx="6696809" cy="2401443"/>
          </a:xfrm>
          <a:prstGeom prst="rect">
            <a:avLst/>
          </a:prstGeom>
        </p:spPr>
      </p:pic>
      <p:pic>
        <p:nvPicPr>
          <p:cNvPr id="9" name="图片 8">
            <a:extLst>
              <a:ext uri="{FF2B5EF4-FFF2-40B4-BE49-F238E27FC236}">
                <a16:creationId xmlns:a16="http://schemas.microsoft.com/office/drawing/2014/main" id="{43634689-EC1B-D84B-88BF-0E1EEEF6E701}"/>
              </a:ext>
            </a:extLst>
          </p:cNvPr>
          <p:cNvPicPr>
            <a:picLocks noChangeAspect="1"/>
          </p:cNvPicPr>
          <p:nvPr/>
        </p:nvPicPr>
        <p:blipFill>
          <a:blip r:embed="rId5"/>
          <a:stretch>
            <a:fillRect/>
          </a:stretch>
        </p:blipFill>
        <p:spPr>
          <a:xfrm>
            <a:off x="6804393" y="5000171"/>
            <a:ext cx="5387608" cy="574190"/>
          </a:xfrm>
          <a:prstGeom prst="rect">
            <a:avLst/>
          </a:prstGeom>
        </p:spPr>
      </p:pic>
    </p:spTree>
    <p:extLst>
      <p:ext uri="{BB962C8B-B14F-4D97-AF65-F5344CB8AC3E}">
        <p14:creationId xmlns:p14="http://schemas.microsoft.com/office/powerpoint/2010/main" val="2920956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4978840"/>
            <a:ext cx="10441172" cy="1200329"/>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从原来的</a:t>
            </a:r>
            <a:r>
              <a:rPr kumimoji="1" lang="en-US" altLang="zh-CN" sz="2400" dirty="0">
                <a:latin typeface="Microsoft YaHei" panose="020B0503020204020204" pitchFamily="34" charset="-122"/>
                <a:ea typeface="Microsoft YaHei" panose="020B0503020204020204" pitchFamily="34" charset="-122"/>
              </a:rPr>
              <a:t>30</a:t>
            </a:r>
            <a:r>
              <a:rPr kumimoji="1" lang="zh-CN" altLang="en-US" sz="2400" dirty="0">
                <a:latin typeface="Microsoft YaHei" panose="020B0503020204020204" pitchFamily="34" charset="-122"/>
                <a:ea typeface="Microsoft YaHei" panose="020B0503020204020204" pitchFamily="34" charset="-122"/>
              </a:rPr>
              <a:t>个字符，到现在的</a:t>
            </a:r>
            <a:r>
              <a:rPr kumimoji="1" lang="en-US" altLang="zh-CN" sz="2400" dirty="0">
                <a:latin typeface="Microsoft YaHei" panose="020B0503020204020204" pitchFamily="34" charset="-122"/>
                <a:ea typeface="Microsoft YaHei" panose="020B0503020204020204" pitchFamily="34" charset="-122"/>
              </a:rPr>
              <a:t>25</a:t>
            </a:r>
            <a:r>
              <a:rPr kumimoji="1" lang="zh-CN" altLang="en-US" sz="2400" dirty="0">
                <a:latin typeface="Microsoft YaHei" panose="020B0503020204020204" pitchFamily="34" charset="-122"/>
                <a:ea typeface="Microsoft YaHei" panose="020B0503020204020204" pitchFamily="34" charset="-122"/>
              </a:rPr>
              <a:t>个字符，节约了 近</a:t>
            </a:r>
            <a:r>
              <a:rPr kumimoji="1" lang="en-US" altLang="zh-CN" sz="2400" dirty="0">
                <a:latin typeface="Microsoft YaHei" panose="020B0503020204020204" pitchFamily="34" charset="-122"/>
                <a:ea typeface="Microsoft YaHei" panose="020B0503020204020204" pitchFamily="34" charset="-122"/>
              </a:rPr>
              <a:t>17%</a:t>
            </a:r>
            <a:r>
              <a:rPr kumimoji="1" lang="zh-CN" altLang="en-US" sz="2400" dirty="0">
                <a:latin typeface="Microsoft YaHei" panose="020B0503020204020204" pitchFamily="34" charset="-122"/>
                <a:ea typeface="Microsoft YaHei" panose="020B0503020204020204" pitchFamily="34" charset="-122"/>
              </a:rPr>
              <a:t>的网络传输量，随着编码的增多，节省的量会更多。当然，在赫夫曼编码中，任意一个编码不能是另一个编码的前缀，比如</a:t>
            </a:r>
            <a:r>
              <a:rPr kumimoji="1" lang="en-US" altLang="zh-CN" sz="2400" dirty="0">
                <a:latin typeface="Microsoft YaHei" panose="020B0503020204020204" pitchFamily="34" charset="-122"/>
                <a:ea typeface="Microsoft YaHei" panose="020B0503020204020204" pitchFamily="34" charset="-122"/>
              </a:rPr>
              <a:t>10</a:t>
            </a:r>
            <a:r>
              <a:rPr kumimoji="1" lang="zh-CN" altLang="en-US" sz="2400" dirty="0">
                <a:latin typeface="Microsoft YaHei" panose="020B0503020204020204" pitchFamily="34" charset="-122"/>
                <a:ea typeface="Microsoft YaHei" panose="020B0503020204020204" pitchFamily="34" charset="-122"/>
              </a:rPr>
              <a:t> 和</a:t>
            </a:r>
            <a:r>
              <a:rPr kumimoji="1" lang="en-US" altLang="zh-CN" sz="2400" dirty="0">
                <a:latin typeface="Microsoft YaHei" panose="020B0503020204020204" pitchFamily="34" charset="-122"/>
                <a:ea typeface="Microsoft YaHei" panose="020B0503020204020204" pitchFamily="34" charset="-122"/>
              </a:rPr>
              <a:t>1001</a:t>
            </a:r>
            <a:r>
              <a:rPr kumimoji="1" lang="zh-CN" altLang="en-US" sz="2400" dirty="0">
                <a:latin typeface="Microsoft YaHei" panose="020B0503020204020204" pitchFamily="34" charset="-122"/>
                <a:ea typeface="Microsoft YaHei" panose="020B0503020204020204" pitchFamily="34" charset="-122"/>
              </a:rPr>
              <a:t>不能同时存在</a:t>
            </a:r>
            <a:endParaRPr kumimoji="1" lang="en-US" altLang="zh-CN" sz="2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E77F422E-43FF-A343-8CCC-C70A9A1B743D}"/>
              </a:ext>
            </a:extLst>
          </p:cNvPr>
          <p:cNvPicPr>
            <a:picLocks noChangeAspect="1"/>
          </p:cNvPicPr>
          <p:nvPr/>
        </p:nvPicPr>
        <p:blipFill>
          <a:blip r:embed="rId4"/>
          <a:stretch>
            <a:fillRect/>
          </a:stretch>
        </p:blipFill>
        <p:spPr>
          <a:xfrm>
            <a:off x="1169581" y="2477354"/>
            <a:ext cx="9110158" cy="1437019"/>
          </a:xfrm>
          <a:prstGeom prst="rect">
            <a:avLst/>
          </a:prstGeom>
        </p:spPr>
      </p:pic>
    </p:spTree>
    <p:extLst>
      <p:ext uri="{BB962C8B-B14F-4D97-AF65-F5344CB8AC3E}">
        <p14:creationId xmlns:p14="http://schemas.microsoft.com/office/powerpoint/2010/main" val="167671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1470521" y="581890"/>
            <a:ext cx="9250957" cy="830997"/>
          </a:xfrm>
          <a:prstGeom prst="rect">
            <a:avLst/>
          </a:prstGeom>
          <a:noFill/>
        </p:spPr>
        <p:txBody>
          <a:bodyPr wrap="square" rtlCol="0">
            <a:spAutoFit/>
          </a:bodyPr>
          <a:lstStyle/>
          <a:p>
            <a:pPr algn="ctr"/>
            <a:r>
              <a:rPr kumimoji="1" lang="en-US" altLang="zh-CN" sz="4800" dirty="0">
                <a:latin typeface="Microsoft YaHei" panose="020B0503020204020204" pitchFamily="34" charset="-122"/>
                <a:ea typeface="Microsoft YaHei" panose="020B0503020204020204" pitchFamily="34" charset="-122"/>
              </a:rPr>
              <a:t>11.</a:t>
            </a:r>
            <a:r>
              <a:rPr kumimoji="1" lang="zh-CN" altLang="en-US" sz="4800" dirty="0">
                <a:latin typeface="Microsoft YaHei" panose="020B0503020204020204" pitchFamily="34" charset="-122"/>
                <a:ea typeface="Microsoft YaHei" panose="020B0503020204020204" pitchFamily="34" charset="-122"/>
              </a:rPr>
              <a:t> 赫夫曼编码</a:t>
            </a:r>
            <a:endParaRPr kumimoji="1" lang="en-US" altLang="zh-CN" sz="48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BA7738C-2CB0-604A-BC8D-2108E3B6ED49}"/>
              </a:ext>
            </a:extLst>
          </p:cNvPr>
          <p:cNvSpPr txBox="1"/>
          <p:nvPr/>
        </p:nvSpPr>
        <p:spPr>
          <a:xfrm>
            <a:off x="875413" y="2299436"/>
            <a:ext cx="10441172" cy="523220"/>
          </a:xfrm>
          <a:prstGeom prst="rect">
            <a:avLst/>
          </a:prstGeom>
          <a:noFill/>
        </p:spPr>
        <p:txBody>
          <a:bodyPr wrap="square" rtlCol="0">
            <a:spAutoFit/>
          </a:bodyPr>
          <a:lstStyle/>
          <a:p>
            <a:r>
              <a:rPr kumimoji="1" lang="zh-CN" altLang="en-US" sz="2800" dirty="0">
                <a:latin typeface="Microsoft YaHei" panose="020B0503020204020204" pitchFamily="34" charset="-122"/>
                <a:ea typeface="Microsoft YaHei" panose="020B0503020204020204" pitchFamily="34" charset="-122"/>
              </a:rPr>
              <a:t>接收方要解码的话，要结合发送方赫夫曼编码进行解码。</a:t>
            </a:r>
            <a:endParaRPr kumimoji="1" lang="en-US" altLang="zh-CN" sz="28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FE4D613-E48C-7146-A9CB-8465927FE627}"/>
              </a:ext>
            </a:extLst>
          </p:cNvPr>
          <p:cNvPicPr>
            <a:picLocks noChangeAspect="1"/>
          </p:cNvPicPr>
          <p:nvPr/>
        </p:nvPicPr>
        <p:blipFill>
          <a:blip r:embed="rId4"/>
          <a:stretch>
            <a:fillRect/>
          </a:stretch>
        </p:blipFill>
        <p:spPr>
          <a:xfrm>
            <a:off x="1470521" y="4072930"/>
            <a:ext cx="3035300" cy="2413000"/>
          </a:xfrm>
          <a:prstGeom prst="rect">
            <a:avLst/>
          </a:prstGeom>
        </p:spPr>
      </p:pic>
      <p:pic>
        <p:nvPicPr>
          <p:cNvPr id="6" name="图片 5">
            <a:extLst>
              <a:ext uri="{FF2B5EF4-FFF2-40B4-BE49-F238E27FC236}">
                <a16:creationId xmlns:a16="http://schemas.microsoft.com/office/drawing/2014/main" id="{D34A47F6-40F3-BA41-8AE0-A837D2FCDB86}"/>
              </a:ext>
            </a:extLst>
          </p:cNvPr>
          <p:cNvPicPr>
            <a:picLocks noChangeAspect="1"/>
          </p:cNvPicPr>
          <p:nvPr/>
        </p:nvPicPr>
        <p:blipFill>
          <a:blip r:embed="rId5"/>
          <a:stretch>
            <a:fillRect/>
          </a:stretch>
        </p:blipFill>
        <p:spPr>
          <a:xfrm>
            <a:off x="1128380" y="3265930"/>
            <a:ext cx="4643578" cy="523220"/>
          </a:xfrm>
          <a:prstGeom prst="rect">
            <a:avLst/>
          </a:prstGeom>
        </p:spPr>
      </p:pic>
      <p:sp>
        <p:nvSpPr>
          <p:cNvPr id="7" name="右大括号 6">
            <a:extLst>
              <a:ext uri="{FF2B5EF4-FFF2-40B4-BE49-F238E27FC236}">
                <a16:creationId xmlns:a16="http://schemas.microsoft.com/office/drawing/2014/main" id="{5F605A19-7756-D040-A8B3-49394863E8DB}"/>
              </a:ext>
            </a:extLst>
          </p:cNvPr>
          <p:cNvSpPr/>
          <p:nvPr/>
        </p:nvSpPr>
        <p:spPr>
          <a:xfrm>
            <a:off x="6273209" y="3527540"/>
            <a:ext cx="1084521" cy="26606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6A85C32-2863-C74C-8F47-06486BD0630E}"/>
              </a:ext>
            </a:extLst>
          </p:cNvPr>
          <p:cNvSpPr txBox="1"/>
          <p:nvPr/>
        </p:nvSpPr>
        <p:spPr>
          <a:xfrm>
            <a:off x="7889358" y="4486940"/>
            <a:ext cx="3253563" cy="523220"/>
          </a:xfrm>
          <a:prstGeom prst="rect">
            <a:avLst/>
          </a:prstGeom>
          <a:noFill/>
        </p:spPr>
        <p:txBody>
          <a:bodyPr wrap="square" rtlCol="0">
            <a:spAutoFit/>
          </a:bodyPr>
          <a:lstStyle/>
          <a:p>
            <a:r>
              <a:rPr kumimoji="1" lang="en-US" altLang="zh-CN" sz="2800" dirty="0">
                <a:latin typeface="Microsoft YaHei" panose="020B0503020204020204" pitchFamily="34" charset="-122"/>
                <a:ea typeface="Microsoft YaHei" panose="020B0503020204020204" pitchFamily="34" charset="-122"/>
              </a:rPr>
              <a:t>BA....</a:t>
            </a:r>
            <a:endParaRPr kumimoji="1"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8942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AA8BCC-7B15-4842-80C2-48C079429338}"/>
              </a:ext>
            </a:extLst>
          </p:cNvPr>
          <p:cNvSpPr txBox="1"/>
          <p:nvPr/>
        </p:nvSpPr>
        <p:spPr>
          <a:xfrm>
            <a:off x="2228088" y="2921168"/>
            <a:ext cx="7735824" cy="1015663"/>
          </a:xfrm>
          <a:prstGeom prst="rect">
            <a:avLst/>
          </a:prstGeom>
          <a:noFill/>
        </p:spPr>
        <p:txBody>
          <a:bodyPr wrap="square" rtlCol="0">
            <a:spAutoFit/>
          </a:bodyPr>
          <a:lstStyle/>
          <a:p>
            <a:pPr algn="ctr"/>
            <a:r>
              <a:rPr kumimoji="1" lang="zh-CN" altLang="en-US" sz="6000" dirty="0">
                <a:latin typeface="Microsoft YaHei" panose="020B0503020204020204" pitchFamily="34" charset="-122"/>
                <a:ea typeface="Microsoft YaHei" panose="020B0503020204020204" pitchFamily="34" charset="-122"/>
              </a:rPr>
              <a:t>这堂课我们学了啥？</a:t>
            </a:r>
          </a:p>
        </p:txBody>
      </p:sp>
    </p:spTree>
    <p:extLst>
      <p:ext uri="{BB962C8B-B14F-4D97-AF65-F5344CB8AC3E}">
        <p14:creationId xmlns:p14="http://schemas.microsoft.com/office/powerpoint/2010/main" val="2825313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1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751877"/>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哪些是树，哪些不是树</a:t>
            </a:r>
          </a:p>
        </p:txBody>
      </p:sp>
      <p:pic>
        <p:nvPicPr>
          <p:cNvPr id="6" name="图片 5">
            <a:extLst>
              <a:ext uri="{FF2B5EF4-FFF2-40B4-BE49-F238E27FC236}">
                <a16:creationId xmlns:a16="http://schemas.microsoft.com/office/drawing/2014/main" id="{7EF82B9F-3CF0-EC46-82BB-B8C801756DE8}"/>
              </a:ext>
            </a:extLst>
          </p:cNvPr>
          <p:cNvPicPr>
            <a:picLocks noChangeAspect="1"/>
          </p:cNvPicPr>
          <p:nvPr/>
        </p:nvPicPr>
        <p:blipFill>
          <a:blip r:embed="rId3"/>
          <a:stretch>
            <a:fillRect/>
          </a:stretch>
        </p:blipFill>
        <p:spPr>
          <a:xfrm>
            <a:off x="527050" y="2163041"/>
            <a:ext cx="11137900" cy="3238500"/>
          </a:xfrm>
          <a:prstGeom prst="rect">
            <a:avLst/>
          </a:prstGeom>
        </p:spPr>
      </p:pic>
      <p:pic>
        <p:nvPicPr>
          <p:cNvPr id="9" name="图形 8" descr="复选标记">
            <a:extLst>
              <a:ext uri="{FF2B5EF4-FFF2-40B4-BE49-F238E27FC236}">
                <a16:creationId xmlns:a16="http://schemas.microsoft.com/office/drawing/2014/main" id="{BE6A9162-0A84-094C-B0F8-F9D3945A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097" y="5644183"/>
            <a:ext cx="914400" cy="914400"/>
          </a:xfrm>
          <a:prstGeom prst="rect">
            <a:avLst/>
          </a:prstGeom>
        </p:spPr>
      </p:pic>
      <p:pic>
        <p:nvPicPr>
          <p:cNvPr id="11" name="图形 10" descr="关闭">
            <a:extLst>
              <a:ext uri="{FF2B5EF4-FFF2-40B4-BE49-F238E27FC236}">
                <a16:creationId xmlns:a16="http://schemas.microsoft.com/office/drawing/2014/main" id="{9B881150-AB12-874D-812F-867418A3C3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2479" y="5644183"/>
            <a:ext cx="914400" cy="914400"/>
          </a:xfrm>
          <a:prstGeom prst="rect">
            <a:avLst/>
          </a:prstGeom>
        </p:spPr>
      </p:pic>
      <p:pic>
        <p:nvPicPr>
          <p:cNvPr id="12" name="图形 11" descr="关闭">
            <a:extLst>
              <a:ext uri="{FF2B5EF4-FFF2-40B4-BE49-F238E27FC236}">
                <a16:creationId xmlns:a16="http://schemas.microsoft.com/office/drawing/2014/main" id="{797B83DE-CC90-AD41-95E7-84E59F57D2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7976" y="5648923"/>
            <a:ext cx="914400" cy="914400"/>
          </a:xfrm>
          <a:prstGeom prst="rect">
            <a:avLst/>
          </a:prstGeom>
        </p:spPr>
      </p:pic>
      <p:pic>
        <p:nvPicPr>
          <p:cNvPr id="13" name="图形 12" descr="关闭">
            <a:extLst>
              <a:ext uri="{FF2B5EF4-FFF2-40B4-BE49-F238E27FC236}">
                <a16:creationId xmlns:a16="http://schemas.microsoft.com/office/drawing/2014/main" id="{DC099F1C-01BD-FA4B-9006-8064EB471D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1503" y="5648923"/>
            <a:ext cx="914400" cy="914400"/>
          </a:xfrm>
          <a:prstGeom prst="rect">
            <a:avLst/>
          </a:prstGeom>
        </p:spPr>
      </p:pic>
    </p:spTree>
    <p:extLst>
      <p:ext uri="{BB962C8B-B14F-4D97-AF65-F5344CB8AC3E}">
        <p14:creationId xmlns:p14="http://schemas.microsoft.com/office/powerpoint/2010/main" val="239459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结点分类</a:t>
            </a:r>
          </a:p>
        </p:txBody>
      </p:sp>
      <p:pic>
        <p:nvPicPr>
          <p:cNvPr id="4" name="Content Placeholder 3">
            <a:extLst>
              <a:ext uri="{FF2B5EF4-FFF2-40B4-BE49-F238E27FC236}">
                <a16:creationId xmlns:a16="http://schemas.microsoft.com/office/drawing/2014/main" id="{208D7984-08BF-DC47-9FFF-09ECF283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61" y="1786367"/>
            <a:ext cx="8083295" cy="4574801"/>
          </a:xfrm>
          <a:prstGeom prst="rect">
            <a:avLst/>
          </a:prstGeom>
        </p:spPr>
      </p:pic>
      <p:sp>
        <p:nvSpPr>
          <p:cNvPr id="2" name="文本框 1">
            <a:extLst>
              <a:ext uri="{FF2B5EF4-FFF2-40B4-BE49-F238E27FC236}">
                <a16:creationId xmlns:a16="http://schemas.microsoft.com/office/drawing/2014/main" id="{A042C3B8-1900-C04A-8C47-78A9A78F9067}"/>
              </a:ext>
            </a:extLst>
          </p:cNvPr>
          <p:cNvSpPr txBox="1"/>
          <p:nvPr/>
        </p:nvSpPr>
        <p:spPr>
          <a:xfrm>
            <a:off x="9040091" y="2493818"/>
            <a:ext cx="2639291" cy="830997"/>
          </a:xfrm>
          <a:prstGeom prst="rect">
            <a:avLst/>
          </a:prstGeom>
          <a:solidFill>
            <a:schemeClr val="accent2"/>
          </a:solidFill>
        </p:spPr>
        <p:txBody>
          <a:bodyPr wrap="square" rtlCol="0">
            <a:spAutoFit/>
          </a:bodyPr>
          <a:lstStyle/>
          <a:p>
            <a:r>
              <a:rPr kumimoji="1" lang="zh-CN" altLang="en-US" sz="2400" dirty="0">
                <a:solidFill>
                  <a:schemeClr val="bg1"/>
                </a:solidFill>
              </a:rPr>
              <a:t>度：此节点拥有子树的数量。</a:t>
            </a:r>
          </a:p>
        </p:txBody>
      </p:sp>
    </p:spTree>
    <p:extLst>
      <p:ext uri="{BB962C8B-B14F-4D97-AF65-F5344CB8AC3E}">
        <p14:creationId xmlns:p14="http://schemas.microsoft.com/office/powerpoint/2010/main" val="32671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结点间关系</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569660"/>
          </a:xfrm>
          <a:prstGeom prst="rect">
            <a:avLst/>
          </a:prstGeom>
          <a:solidFill>
            <a:schemeClr val="accent2"/>
          </a:solidFill>
        </p:spPr>
        <p:txBody>
          <a:bodyPr wrap="square" rtlCol="0">
            <a:spAutoFit/>
          </a:bodyPr>
          <a:lstStyle/>
          <a:p>
            <a:r>
              <a:rPr kumimoji="1" lang="zh-CN" altLang="en-US" sz="2400" dirty="0">
                <a:solidFill>
                  <a:schemeClr val="bg1"/>
                </a:solidFill>
              </a:rPr>
              <a:t>三种结点：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父结点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子结点</a:t>
            </a:r>
            <a:endParaRPr kumimoji="1" lang="en-US" altLang="zh-CN" sz="2400" dirty="0">
              <a:solidFill>
                <a:schemeClr val="bg1"/>
              </a:solidFill>
            </a:endParaRPr>
          </a:p>
          <a:p>
            <a:pPr marL="457200" indent="-457200">
              <a:buFont typeface="+mj-lt"/>
              <a:buAutoNum type="arabicPeriod"/>
            </a:pPr>
            <a:r>
              <a:rPr kumimoji="1" lang="zh-CN" altLang="en-US" sz="2400" dirty="0">
                <a:solidFill>
                  <a:schemeClr val="bg1"/>
                </a:solidFill>
              </a:rPr>
              <a:t>兄弟结点</a:t>
            </a:r>
          </a:p>
        </p:txBody>
      </p:sp>
      <p:pic>
        <p:nvPicPr>
          <p:cNvPr id="5" name="图片 4">
            <a:extLst>
              <a:ext uri="{FF2B5EF4-FFF2-40B4-BE49-F238E27FC236}">
                <a16:creationId xmlns:a16="http://schemas.microsoft.com/office/drawing/2014/main" id="{7745B7B4-1827-1B41-9497-D260D5905238}"/>
              </a:ext>
            </a:extLst>
          </p:cNvPr>
          <p:cNvPicPr>
            <a:picLocks noChangeAspect="1"/>
          </p:cNvPicPr>
          <p:nvPr/>
        </p:nvPicPr>
        <p:blipFill>
          <a:blip r:embed="rId3"/>
          <a:stretch>
            <a:fillRect/>
          </a:stretch>
        </p:blipFill>
        <p:spPr>
          <a:xfrm>
            <a:off x="2054352" y="2127827"/>
            <a:ext cx="5958000" cy="3928826"/>
          </a:xfrm>
          <a:prstGeom prst="rect">
            <a:avLst/>
          </a:prstGeom>
        </p:spPr>
      </p:pic>
    </p:spTree>
    <p:extLst>
      <p:ext uri="{BB962C8B-B14F-4D97-AF65-F5344CB8AC3E}">
        <p14:creationId xmlns:p14="http://schemas.microsoft.com/office/powerpoint/2010/main" val="347719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BFC649-BF8E-2841-8EAF-47AFBF9D6671}"/>
              </a:ext>
            </a:extLst>
          </p:cNvPr>
          <p:cNvSpPr txBox="1"/>
          <p:nvPr/>
        </p:nvSpPr>
        <p:spPr>
          <a:xfrm>
            <a:off x="2054352" y="655874"/>
            <a:ext cx="8083296" cy="830997"/>
          </a:xfrm>
          <a:prstGeom prst="rect">
            <a:avLst/>
          </a:prstGeom>
          <a:noFill/>
        </p:spPr>
        <p:txBody>
          <a:bodyPr wrap="square" rtlCol="0">
            <a:spAutoFit/>
          </a:bodyPr>
          <a:lstStyle/>
          <a:p>
            <a:pPr algn="ctr"/>
            <a:r>
              <a:rPr kumimoji="1" lang="zh-CN" altLang="en-US" sz="4800" dirty="0">
                <a:latin typeface="Microsoft YaHei" panose="020B0503020204020204" pitchFamily="34" charset="-122"/>
                <a:ea typeface="Microsoft YaHei" panose="020B0503020204020204" pitchFamily="34" charset="-122"/>
              </a:rPr>
              <a:t>树的其他概念</a:t>
            </a:r>
            <a:r>
              <a:rPr kumimoji="1" lang="en-US" altLang="zh-CN" sz="4800" dirty="0">
                <a:latin typeface="Microsoft YaHei" panose="020B0503020204020204" pitchFamily="34" charset="-122"/>
                <a:ea typeface="Microsoft YaHei" panose="020B0503020204020204" pitchFamily="34" charset="-122"/>
              </a:rPr>
              <a:t>---</a:t>
            </a:r>
            <a:r>
              <a:rPr kumimoji="1" lang="zh-CN" altLang="en-US" sz="4800" dirty="0">
                <a:latin typeface="Microsoft YaHei" panose="020B0503020204020204" pitchFamily="34" charset="-122"/>
                <a:ea typeface="Microsoft YaHei" panose="020B0503020204020204" pitchFamily="34" charset="-122"/>
              </a:rPr>
              <a:t>深度</a:t>
            </a:r>
          </a:p>
        </p:txBody>
      </p:sp>
      <p:sp>
        <p:nvSpPr>
          <p:cNvPr id="2" name="文本框 1">
            <a:extLst>
              <a:ext uri="{FF2B5EF4-FFF2-40B4-BE49-F238E27FC236}">
                <a16:creationId xmlns:a16="http://schemas.microsoft.com/office/drawing/2014/main" id="{A042C3B8-1900-C04A-8C47-78A9A78F9067}"/>
              </a:ext>
            </a:extLst>
          </p:cNvPr>
          <p:cNvSpPr txBox="1"/>
          <p:nvPr/>
        </p:nvSpPr>
        <p:spPr>
          <a:xfrm>
            <a:off x="8818002" y="3307410"/>
            <a:ext cx="2639291" cy="1200329"/>
          </a:xfrm>
          <a:prstGeom prst="rect">
            <a:avLst/>
          </a:prstGeom>
          <a:solidFill>
            <a:schemeClr val="accent2"/>
          </a:solidFill>
        </p:spPr>
        <p:txBody>
          <a:bodyPr wrap="square" rtlCol="0">
            <a:spAutoFit/>
          </a:bodyPr>
          <a:lstStyle/>
          <a:p>
            <a:r>
              <a:rPr kumimoji="1" lang="zh-CN" altLang="en-US" sz="2400" dirty="0">
                <a:solidFill>
                  <a:schemeClr val="bg1"/>
                </a:solidFill>
              </a:rPr>
              <a:t>深度：</a:t>
            </a:r>
            <a:endParaRPr kumimoji="1" lang="en-US" altLang="zh-CN" sz="2400" dirty="0">
              <a:solidFill>
                <a:schemeClr val="bg1"/>
              </a:solidFill>
            </a:endParaRPr>
          </a:p>
          <a:p>
            <a:r>
              <a:rPr kumimoji="1" lang="zh-CN" altLang="en-US" sz="2400" dirty="0">
                <a:solidFill>
                  <a:schemeClr val="bg1"/>
                </a:solidFill>
              </a:rPr>
              <a:t>从根结点为第</a:t>
            </a:r>
            <a:r>
              <a:rPr kumimoji="1" lang="en-US" altLang="zh-CN" sz="2400" dirty="0">
                <a:solidFill>
                  <a:schemeClr val="bg1"/>
                </a:solidFill>
              </a:rPr>
              <a:t>1</a:t>
            </a:r>
            <a:r>
              <a:rPr kumimoji="1" lang="zh-CN" altLang="en-US" sz="2400" dirty="0">
                <a:solidFill>
                  <a:schemeClr val="bg1"/>
                </a:solidFill>
              </a:rPr>
              <a:t>层，依次往下。</a:t>
            </a:r>
          </a:p>
        </p:txBody>
      </p:sp>
      <p:pic>
        <p:nvPicPr>
          <p:cNvPr id="6" name="图片 5">
            <a:extLst>
              <a:ext uri="{FF2B5EF4-FFF2-40B4-BE49-F238E27FC236}">
                <a16:creationId xmlns:a16="http://schemas.microsoft.com/office/drawing/2014/main" id="{E52D3226-356B-AA48-A05C-768776F78EA0}"/>
              </a:ext>
            </a:extLst>
          </p:cNvPr>
          <p:cNvPicPr>
            <a:picLocks noChangeAspect="1"/>
          </p:cNvPicPr>
          <p:nvPr/>
        </p:nvPicPr>
        <p:blipFill>
          <a:blip r:embed="rId3"/>
          <a:stretch>
            <a:fillRect/>
          </a:stretch>
        </p:blipFill>
        <p:spPr>
          <a:xfrm>
            <a:off x="734707" y="1844875"/>
            <a:ext cx="7245511" cy="4221297"/>
          </a:xfrm>
          <a:prstGeom prst="rect">
            <a:avLst/>
          </a:prstGeom>
        </p:spPr>
      </p:pic>
    </p:spTree>
    <p:extLst>
      <p:ext uri="{BB962C8B-B14F-4D97-AF65-F5344CB8AC3E}">
        <p14:creationId xmlns:p14="http://schemas.microsoft.com/office/powerpoint/2010/main" val="34219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5738</TotalTime>
  <Words>2921</Words>
  <Application>Microsoft Macintosh PowerPoint</Application>
  <PresentationFormat>宽屏</PresentationFormat>
  <Paragraphs>284</Paragraphs>
  <Slides>56</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56</vt:i4>
      </vt:variant>
    </vt:vector>
  </HeadingPairs>
  <TitlesOfParts>
    <vt:vector size="64" baseType="lpstr">
      <vt:lpstr>等线</vt:lpstr>
      <vt:lpstr>等线 Light</vt:lpstr>
      <vt:lpstr>Microsoft YaHei</vt:lpstr>
      <vt:lpstr>Microsoft YaHei</vt:lpstr>
      <vt:lpstr>Noto Sans S Chinese Medium</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C语言与数据结构</dc:title>
  <dc:creator>Microsoft Office User</dc:creator>
  <cp:lastModifiedBy>Microsoft Office User</cp:lastModifiedBy>
  <cp:revision>393</cp:revision>
  <dcterms:created xsi:type="dcterms:W3CDTF">2019-09-24T01:18:33Z</dcterms:created>
  <dcterms:modified xsi:type="dcterms:W3CDTF">2020-04-19T05:26:42Z</dcterms:modified>
</cp:coreProperties>
</file>